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sldIdLst>
    <p:sldId id="374" r:id="rId2"/>
    <p:sldId id="352" r:id="rId3"/>
    <p:sldId id="386" r:id="rId4"/>
    <p:sldId id="375" r:id="rId5"/>
    <p:sldId id="372" r:id="rId6"/>
    <p:sldId id="376" r:id="rId7"/>
    <p:sldId id="377" r:id="rId8"/>
    <p:sldId id="350" r:id="rId9"/>
    <p:sldId id="378" r:id="rId10"/>
    <p:sldId id="379" r:id="rId11"/>
    <p:sldId id="380" r:id="rId12"/>
    <p:sldId id="381" r:id="rId13"/>
    <p:sldId id="382" r:id="rId14"/>
    <p:sldId id="3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120" d="100"/>
          <a:sy n="120" d="100"/>
        </p:scale>
        <p:origin x="2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Revenue Comparison</a:t>
            </a:r>
          </a:p>
          <a:p>
            <a:pPr algn="ctr" rtl="0">
              <a:defRPr lang="en-IN" sz="1600">
                <a:solidFill>
                  <a:prstClr val="white"/>
                </a:solidFill>
                <a:latin typeface="Times New Roman" panose="02020603050405020304" pitchFamily="18" charset="0"/>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Sheet1!$B$11</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Sheet1!$C$11:$G$11</c:f>
              <c:numCache>
                <c:formatCode>General</c:formatCode>
                <c:ptCount val="5"/>
                <c:pt idx="0">
                  <c:v>5.7</c:v>
                </c:pt>
                <c:pt idx="1">
                  <c:v>4.3</c:v>
                </c:pt>
                <c:pt idx="2">
                  <c:v>1.2</c:v>
                </c:pt>
                <c:pt idx="3">
                  <c:v>0.99</c:v>
                </c:pt>
                <c:pt idx="4">
                  <c:v>0.74</c:v>
                </c:pt>
              </c:numCache>
            </c:numRef>
          </c:val>
          <c:extLst>
            <c:ext xmlns:c16="http://schemas.microsoft.com/office/drawing/2014/chart" uri="{C3380CC4-5D6E-409C-BE32-E72D297353CC}">
              <c16:uniqueId val="{00000000-9BE8-482D-BAF7-A0EC5A30CB81}"/>
            </c:ext>
          </c:extLst>
        </c:ser>
        <c:ser>
          <c:idx val="1"/>
          <c:order val="1"/>
          <c:tx>
            <c:strRef>
              <c:f>Sheet1!$B$12</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Sheet1!$C$12:$G$12</c:f>
              <c:numCache>
                <c:formatCode>General</c:formatCode>
                <c:ptCount val="5"/>
                <c:pt idx="0">
                  <c:v>7.5</c:v>
                </c:pt>
                <c:pt idx="1">
                  <c:v>5.4</c:v>
                </c:pt>
                <c:pt idx="2">
                  <c:v>1.5</c:v>
                </c:pt>
                <c:pt idx="3">
                  <c:v>1.2</c:v>
                </c:pt>
                <c:pt idx="4">
                  <c:v>0.94</c:v>
                </c:pt>
              </c:numCache>
            </c:numRef>
          </c:val>
          <c:extLst>
            <c:ext xmlns:c16="http://schemas.microsoft.com/office/drawing/2014/chart" uri="{C3380CC4-5D6E-409C-BE32-E72D297353CC}">
              <c16:uniqueId val="{00000001-9BE8-482D-BAF7-A0EC5A30CB81}"/>
            </c:ext>
          </c:extLst>
        </c:ser>
        <c:ser>
          <c:idx val="2"/>
          <c:order val="2"/>
          <c:tx>
            <c:strRef>
              <c:f>Sheet1!$B$13</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Sheet1!$C$13:$G$13</c:f>
              <c:numCache>
                <c:formatCode>General</c:formatCode>
                <c:ptCount val="5"/>
                <c:pt idx="0">
                  <c:v>8.5</c:v>
                </c:pt>
                <c:pt idx="1">
                  <c:v>6.6</c:v>
                </c:pt>
                <c:pt idx="2">
                  <c:v>1.8</c:v>
                </c:pt>
                <c:pt idx="3">
                  <c:v>1.5</c:v>
                </c:pt>
                <c:pt idx="4">
                  <c:v>1.1000000000000001</c:v>
                </c:pt>
              </c:numCache>
            </c:numRef>
          </c:val>
          <c:extLst>
            <c:ext xmlns:c16="http://schemas.microsoft.com/office/drawing/2014/chart" uri="{C3380CC4-5D6E-409C-BE32-E72D297353CC}">
              <c16:uniqueId val="{00000002-9BE8-482D-BAF7-A0EC5A30CB81}"/>
            </c:ext>
          </c:extLst>
        </c:ser>
        <c:dLbls>
          <c:dLblPos val="outEnd"/>
          <c:showLegendKey val="0"/>
          <c:showVal val="1"/>
          <c:showCatName val="0"/>
          <c:showSerName val="0"/>
          <c:showPercent val="0"/>
          <c:showBubbleSize val="0"/>
        </c:dLbls>
        <c:gapWidth val="219"/>
        <c:overlap val="-27"/>
        <c:axId val="1279979311"/>
        <c:axId val="1279655647"/>
      </c:barChart>
      <c:catAx>
        <c:axId val="127997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655647"/>
        <c:crosses val="autoZero"/>
        <c:auto val="1"/>
        <c:lblAlgn val="ctr"/>
        <c:lblOffset val="100"/>
        <c:noMultiLvlLbl val="0"/>
      </c:catAx>
      <c:valAx>
        <c:axId val="127965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979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Penetration Comparison</a:t>
            </a:r>
          </a:p>
          <a:p>
            <a:pPr algn="ctr" rtl="0">
              <a:defRPr lang="en-IN" sz="1600" dirty="0">
                <a:solidFill>
                  <a:prstClr val="white"/>
                </a:solidFill>
                <a:latin typeface="Times New Roman" panose="02020603050405020304" pitchFamily="18" charset="0"/>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(by %)</a:t>
            </a:r>
          </a:p>
        </c:rich>
      </c:tx>
      <c:layout>
        <c:manualLayout>
          <c:xMode val="edge"/>
          <c:yMode val="edge"/>
          <c:x val="0.33863788832015385"/>
          <c:y val="2.1297356179037989E-2"/>
        </c:manualLayout>
      </c:layout>
      <c:overlay val="0"/>
      <c:spPr>
        <a:noFill/>
        <a:ln>
          <a:noFill/>
        </a:ln>
        <a:effectLst/>
      </c:spPr>
      <c:txPr>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Sheet1!$B$24</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Sheet1!$C$24:$G$24</c:f>
              <c:numCache>
                <c:formatCode>General</c:formatCode>
                <c:ptCount val="5"/>
                <c:pt idx="0">
                  <c:v>74.8</c:v>
                </c:pt>
                <c:pt idx="1">
                  <c:v>70.2</c:v>
                </c:pt>
                <c:pt idx="2">
                  <c:v>69.099999999999994</c:v>
                </c:pt>
                <c:pt idx="3">
                  <c:v>67.900000000000006</c:v>
                </c:pt>
                <c:pt idx="4">
                  <c:v>68.3</c:v>
                </c:pt>
              </c:numCache>
            </c:numRef>
          </c:val>
          <c:extLst>
            <c:ext xmlns:c16="http://schemas.microsoft.com/office/drawing/2014/chart" uri="{C3380CC4-5D6E-409C-BE32-E72D297353CC}">
              <c16:uniqueId val="{00000000-4F6C-4E64-A830-9581A6E0BE40}"/>
            </c:ext>
          </c:extLst>
        </c:ser>
        <c:ser>
          <c:idx val="1"/>
          <c:order val="1"/>
          <c:tx>
            <c:strRef>
              <c:f>Sheet1!$B$25</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Sheet1!$C$25:$G$25</c:f>
              <c:numCache>
                <c:formatCode>General</c:formatCode>
                <c:ptCount val="5"/>
                <c:pt idx="0">
                  <c:v>82.2</c:v>
                </c:pt>
                <c:pt idx="1">
                  <c:v>77.3</c:v>
                </c:pt>
                <c:pt idx="2">
                  <c:v>76.099999999999994</c:v>
                </c:pt>
                <c:pt idx="3">
                  <c:v>75.2</c:v>
                </c:pt>
                <c:pt idx="4">
                  <c:v>75.2</c:v>
                </c:pt>
              </c:numCache>
            </c:numRef>
          </c:val>
          <c:extLst>
            <c:ext xmlns:c16="http://schemas.microsoft.com/office/drawing/2014/chart" uri="{C3380CC4-5D6E-409C-BE32-E72D297353CC}">
              <c16:uniqueId val="{00000001-4F6C-4E64-A830-9581A6E0BE40}"/>
            </c:ext>
          </c:extLst>
        </c:ser>
        <c:ser>
          <c:idx val="2"/>
          <c:order val="2"/>
          <c:tx>
            <c:strRef>
              <c:f>Sheet1!$B$26</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Sheet1!$C$26:$G$26</c:f>
              <c:numCache>
                <c:formatCode>General</c:formatCode>
                <c:ptCount val="5"/>
                <c:pt idx="0">
                  <c:v>86.8</c:v>
                </c:pt>
                <c:pt idx="1">
                  <c:v>82.1</c:v>
                </c:pt>
                <c:pt idx="2">
                  <c:v>80.5</c:v>
                </c:pt>
                <c:pt idx="3">
                  <c:v>80.5</c:v>
                </c:pt>
                <c:pt idx="4">
                  <c:v>79.8</c:v>
                </c:pt>
              </c:numCache>
            </c:numRef>
          </c:val>
          <c:extLst>
            <c:ext xmlns:c16="http://schemas.microsoft.com/office/drawing/2014/chart" uri="{C3380CC4-5D6E-409C-BE32-E72D297353CC}">
              <c16:uniqueId val="{00000002-4F6C-4E64-A830-9581A6E0BE40}"/>
            </c:ext>
          </c:extLst>
        </c:ser>
        <c:dLbls>
          <c:dLblPos val="outEnd"/>
          <c:showLegendKey val="0"/>
          <c:showVal val="1"/>
          <c:showCatName val="0"/>
          <c:showSerName val="0"/>
          <c:showPercent val="0"/>
          <c:showBubbleSize val="0"/>
        </c:dLbls>
        <c:gapWidth val="219"/>
        <c:overlap val="-27"/>
        <c:axId val="811731088"/>
        <c:axId val="838222912"/>
      </c:barChart>
      <c:catAx>
        <c:axId val="81173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38222912"/>
        <c:crosses val="autoZero"/>
        <c:auto val="1"/>
        <c:lblAlgn val="ctr"/>
        <c:lblOffset val="100"/>
        <c:noMultiLvlLbl val="0"/>
      </c:catAx>
      <c:valAx>
        <c:axId val="838222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1173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AR/VR Revenue By Market</a:t>
            </a:r>
          </a:p>
          <a:p>
            <a:pPr algn="ctr" rtl="0">
              <a:defRPr lang="en-US" sz="1600">
                <a:solidFill>
                  <a:prstClr val="white"/>
                </a:solidFill>
                <a:latin typeface="Times New Roman" panose="02020603050405020304" pitchFamily="18" charset="0"/>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Sheet1!$C$54</c:f>
              <c:strCache>
                <c:ptCount val="1"/>
                <c:pt idx="0">
                  <c:v>AR/VR Revenue(in Billions)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Sheet1!$B$55:$B$57</c:f>
              <c:numCache>
                <c:formatCode>General</c:formatCode>
                <c:ptCount val="3"/>
                <c:pt idx="0">
                  <c:v>2021</c:v>
                </c:pt>
                <c:pt idx="1">
                  <c:v>2022</c:v>
                </c:pt>
                <c:pt idx="2">
                  <c:v>2023</c:v>
                </c:pt>
              </c:numCache>
            </c:numRef>
          </c:cat>
          <c:val>
            <c:numRef>
              <c:f>Sheet1!$C$55:$C$57</c:f>
              <c:numCache>
                <c:formatCode>General</c:formatCode>
                <c:ptCount val="3"/>
                <c:pt idx="0">
                  <c:v>20.9</c:v>
                </c:pt>
                <c:pt idx="1">
                  <c:v>26</c:v>
                </c:pt>
                <c:pt idx="2">
                  <c:v>32.1</c:v>
                </c:pt>
              </c:numCache>
            </c:numRef>
          </c:val>
          <c:extLst>
            <c:ext xmlns:c16="http://schemas.microsoft.com/office/drawing/2014/chart" uri="{C3380CC4-5D6E-409C-BE32-E72D297353CC}">
              <c16:uniqueId val="{00000000-93BA-4437-8881-F411DC26C87C}"/>
            </c:ext>
          </c:extLst>
        </c:ser>
        <c:dLbls>
          <c:dLblPos val="outEnd"/>
          <c:showLegendKey val="0"/>
          <c:showVal val="1"/>
          <c:showCatName val="0"/>
          <c:showSerName val="0"/>
          <c:showPercent val="0"/>
          <c:showBubbleSize val="0"/>
        </c:dLbls>
        <c:gapWidth val="219"/>
        <c:overlap val="-27"/>
        <c:axId val="152749103"/>
        <c:axId val="63161855"/>
      </c:barChart>
      <c:catAx>
        <c:axId val="152749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161855"/>
        <c:crosses val="autoZero"/>
        <c:auto val="1"/>
        <c:lblAlgn val="ctr"/>
        <c:lblOffset val="100"/>
        <c:noMultiLvlLbl val="0"/>
      </c:catAx>
      <c:valAx>
        <c:axId val="6316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274910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AF4C0-8A42-4896-AA44-255ED6E6B09F}" type="datetimeFigureOut">
              <a:rPr lang="en-IN" smtClean="0"/>
              <a:t>03-05-2024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C1BA2-5DBD-4673-AF63-6852B546497B}" type="slidenum">
              <a:rPr lang="en-IN" smtClean="0"/>
              <a:t>‹#›</a:t>
            </a:fld>
            <a:endParaRPr lang="en-IN"/>
          </a:p>
        </p:txBody>
      </p:sp>
    </p:spTree>
    <p:extLst>
      <p:ext uri="{BB962C8B-B14F-4D97-AF65-F5344CB8AC3E}">
        <p14:creationId xmlns:p14="http://schemas.microsoft.com/office/powerpoint/2010/main" val="101656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5934F-EAF2-4BA1-98D1-AB7BE00B8F7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2111283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E880875C-51A8-4850-9876-3851E190B21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597F784E-8111-4008-8E38-C0F9AF977C6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9677729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9380BFBE-96FB-4A32-9C81-CA9640BF4B4D}"/>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D3E55CED-5E03-42A7-ACFA-2F96CFC102B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9185899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1"/>
          </a:xfrm>
        </p:spPr>
        <p:txBody>
          <a:bodyPr anchor="b"/>
          <a:lstStyle>
            <a:lvl1pPr algn="l">
              <a:defRPr sz="2666"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4265"/>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6466264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666"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5"/>
            </a:lvl1pPr>
            <a:lvl2pPr marL="609402" indent="0">
              <a:buNone/>
              <a:defRPr sz="3732"/>
            </a:lvl2pPr>
            <a:lvl3pPr marL="1218804" indent="0">
              <a:buNone/>
              <a:defRPr sz="3199"/>
            </a:lvl3pPr>
            <a:lvl4pPr marL="1828206" indent="0">
              <a:buNone/>
              <a:defRPr sz="2666"/>
            </a:lvl4pPr>
            <a:lvl5pPr marL="2437608" indent="0">
              <a:buNone/>
              <a:defRPr sz="2666"/>
            </a:lvl5pPr>
            <a:lvl6pPr marL="3047009" indent="0">
              <a:buNone/>
              <a:defRPr sz="2666"/>
            </a:lvl6pPr>
            <a:lvl7pPr marL="3656411" indent="0">
              <a:buNone/>
              <a:defRPr sz="2666"/>
            </a:lvl7pPr>
            <a:lvl8pPr marL="4265813" indent="0">
              <a:buNone/>
              <a:defRPr sz="2666"/>
            </a:lvl8pPr>
            <a:lvl9pPr marL="4875215" indent="0">
              <a:buNone/>
              <a:defRPr sz="2666"/>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9222034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1122134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6"/>
            <a:ext cx="2743200" cy="43894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6"/>
            <a:ext cx="8026400" cy="43894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4958830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5785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331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4842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3881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2046758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11614881" y="6295870"/>
            <a:ext cx="577121" cy="577120"/>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a:p>
        </p:txBody>
      </p:sp>
      <p:sp>
        <p:nvSpPr>
          <p:cNvPr id="3" name="TextBox 15"/>
          <p:cNvSpPr txBox="1"/>
          <p:nvPr userDrawn="1"/>
        </p:nvSpPr>
        <p:spPr>
          <a:xfrm>
            <a:off x="11713701" y="6478230"/>
            <a:ext cx="454433" cy="294780"/>
          </a:xfrm>
          <a:prstGeom prst="rect">
            <a:avLst/>
          </a:prstGeom>
          <a:noFill/>
        </p:spPr>
        <p:txBody>
          <a:bodyPr wrap="square" lIns="68538" tIns="34268" rIns="68538" bIns="34268" rtlCol="0">
            <a:spAutoFit/>
          </a:bodyPr>
          <a:lstStyle/>
          <a:p>
            <a:pPr algn="ctr"/>
            <a:fld id="{2EEF1883-7A0E-4F66-9932-E581691AD397}" type="slidenum">
              <a:rPr lang="zh-CN" altLang="en-US" sz="1466"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466"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66" b="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649206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115"/>
            <a:ext cx="12192001" cy="68622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1" y="213635"/>
            <a:ext cx="623055" cy="431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4" name="文本框 37"/>
          <p:cNvSpPr txBox="1"/>
          <p:nvPr userDrawn="1"/>
        </p:nvSpPr>
        <p:spPr>
          <a:xfrm>
            <a:off x="727261" y="261627"/>
            <a:ext cx="2925754" cy="420542"/>
          </a:xfrm>
          <a:prstGeom prst="rect">
            <a:avLst/>
          </a:prstGeom>
          <a:noFill/>
        </p:spPr>
        <p:txBody>
          <a:bodyPr wrap="none" lIns="91417" tIns="45709" rIns="91417" bIns="45709" rtlCol="0">
            <a:spAutoFit/>
          </a:bodyPr>
          <a:lstStyle/>
          <a:p>
            <a:pPr defTabSz="913256"/>
            <a:r>
              <a:rPr lang="zh-CN" altLang="en-US" sz="21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3839750" y="405597"/>
            <a:ext cx="2719028" cy="276977"/>
          </a:xfrm>
          <a:prstGeom prst="rect">
            <a:avLst/>
          </a:prstGeom>
          <a:noFill/>
        </p:spPr>
        <p:txBody>
          <a:bodyPr wrap="square" lIns="91417" tIns="45709" rIns="91417" bIns="45709" rtlCol="0">
            <a:spAutoFit/>
          </a:bodyPr>
          <a:lstStyle/>
          <a:p>
            <a:pPr algn="dist" defTabSz="91325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774612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2072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4"/>
          <p:cNvSpPr>
            <a:spLocks noGrp="1"/>
          </p:cNvSpPr>
          <p:nvPr>
            <p:ph type="pic" sz="quarter" idx="14"/>
          </p:nvPr>
        </p:nvSpPr>
        <p:spPr>
          <a:xfrm>
            <a:off x="5334002" y="2150591"/>
            <a:ext cx="6138719" cy="1909400"/>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Tree>
    <p:extLst>
      <p:ext uri="{BB962C8B-B14F-4D97-AF65-F5344CB8AC3E}">
        <p14:creationId xmlns:p14="http://schemas.microsoft.com/office/powerpoint/2010/main" val="18007212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0"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
        <p:nvSpPr>
          <p:cNvPr id="8" name="Picture Placeholder 4"/>
          <p:cNvSpPr>
            <a:spLocks noGrp="1"/>
          </p:cNvSpPr>
          <p:nvPr>
            <p:ph type="pic" sz="quarter" idx="14"/>
          </p:nvPr>
        </p:nvSpPr>
        <p:spPr>
          <a:xfrm>
            <a:off x="6096001"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396129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3">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609601" y="381002"/>
            <a:ext cx="10972800" cy="1143000"/>
          </a:xfrm>
        </p:spPr>
        <p:txBody>
          <a:bodyPr>
            <a:normAutofit/>
          </a:bodyPr>
          <a:lstStyle>
            <a:lvl1pPr>
              <a:defRPr sz="3732">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743201" y="1168401"/>
            <a:ext cx="6705600" cy="431800"/>
          </a:xfrm>
        </p:spPr>
        <p:txBody>
          <a:bodyPr>
            <a:noAutofit/>
          </a:bodyPr>
          <a:lstStyle>
            <a:lvl1pPr marL="0" indent="0" algn="ctr">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5712212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96000" cy="6858000"/>
          </a:xfrm>
        </p:spPr>
        <p:txBody>
          <a:bodyPr/>
          <a:lstStyle/>
          <a:p>
            <a:endParaRPr lang="en-US"/>
          </a:p>
        </p:txBody>
      </p:sp>
      <p:sp>
        <p:nvSpPr>
          <p:cNvPr id="18" name="Text Placeholder 17"/>
          <p:cNvSpPr>
            <a:spLocks noGrp="1"/>
          </p:cNvSpPr>
          <p:nvPr>
            <p:ph type="body" sz="quarter" idx="15"/>
          </p:nvPr>
        </p:nvSpPr>
        <p:spPr>
          <a:xfrm>
            <a:off x="6705600" y="2717800"/>
            <a:ext cx="4673600" cy="1320800"/>
          </a:xfrm>
        </p:spPr>
        <p:txBody>
          <a:bodyPr>
            <a:noAutofit/>
          </a:bodyPr>
          <a:lstStyle>
            <a:lvl1pPr marL="0" indent="0">
              <a:buFontTx/>
              <a:buNone/>
              <a:defRPr sz="1400">
                <a:solidFill>
                  <a:srgbClr val="7F7F7F"/>
                </a:solidFill>
              </a:defRPr>
            </a:lvl1pPr>
            <a:lvl2pPr marL="609402" indent="0">
              <a:buFontTx/>
              <a:buNone/>
              <a:defRPr sz="1466"/>
            </a:lvl2pPr>
            <a:lvl3pPr marL="1218804" indent="0">
              <a:buFontTx/>
              <a:buNone/>
              <a:defRPr sz="1466"/>
            </a:lvl3pPr>
            <a:lvl4pPr marL="1828206" indent="0">
              <a:buFontTx/>
              <a:buNone/>
              <a:defRPr sz="1466"/>
            </a:lvl4pPr>
            <a:lvl5pPr marL="2437608" indent="0">
              <a:buFontTx/>
              <a:buNone/>
              <a:defRPr sz="1466"/>
            </a:lvl5pPr>
          </a:lstStyle>
          <a:p>
            <a:pPr lvl="0"/>
            <a:endParaRPr lang="en-US" dirty="0"/>
          </a:p>
        </p:txBody>
      </p:sp>
      <p:sp>
        <p:nvSpPr>
          <p:cNvPr id="20" name="Content Placeholder 19"/>
          <p:cNvSpPr>
            <a:spLocks noGrp="1"/>
          </p:cNvSpPr>
          <p:nvPr>
            <p:ph sz="quarter" idx="16"/>
          </p:nvPr>
        </p:nvSpPr>
        <p:spPr>
          <a:xfrm>
            <a:off x="7721601" y="4241804"/>
            <a:ext cx="3251200" cy="410633"/>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1" name="Content Placeholder 19"/>
          <p:cNvSpPr>
            <a:spLocks noGrp="1"/>
          </p:cNvSpPr>
          <p:nvPr>
            <p:ph sz="quarter" idx="17"/>
          </p:nvPr>
        </p:nvSpPr>
        <p:spPr>
          <a:xfrm>
            <a:off x="7721601" y="4942444"/>
            <a:ext cx="3251200" cy="620159"/>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3" name="Text Placeholder 22"/>
          <p:cNvSpPr>
            <a:spLocks noGrp="1"/>
          </p:cNvSpPr>
          <p:nvPr>
            <p:ph type="body" sz="quarter" idx="18"/>
          </p:nvPr>
        </p:nvSpPr>
        <p:spPr>
          <a:xfrm>
            <a:off x="6705600" y="2413005"/>
            <a:ext cx="4673600" cy="476249"/>
          </a:xfrm>
        </p:spPr>
        <p:txBody>
          <a:bodyPr>
            <a:noAutofit/>
          </a:bodyPr>
          <a:lstStyle>
            <a:lvl1pPr marL="0" indent="0">
              <a:buFontTx/>
              <a:buNone/>
              <a:defRPr sz="1599" b="0" i="0">
                <a:solidFill>
                  <a:srgbClr val="1399EE"/>
                </a:solidFill>
                <a:latin typeface="Glegoo"/>
                <a:ea typeface="Calibri" panose="020F0502020204030204"/>
                <a:cs typeface="Glegoo"/>
              </a:defRPr>
            </a:lvl1pPr>
            <a:lvl2pPr marL="609402" indent="0">
              <a:buFontTx/>
              <a:buNone/>
              <a:defRPr sz="1733">
                <a:latin typeface="Open Sans" panose="020B0606030504020204" pitchFamily="34" charset="0"/>
                <a:ea typeface="Open Sans" panose="020B0606030504020204" pitchFamily="34" charset="0"/>
                <a:cs typeface="Open Sans" panose="020B0606030504020204" pitchFamily="34" charset="0"/>
              </a:defRPr>
            </a:lvl2pPr>
            <a:lvl3pPr marL="1218804" indent="0">
              <a:buFontTx/>
              <a:buNone/>
              <a:defRPr sz="1733">
                <a:latin typeface="Open Sans" panose="020B0606030504020204" pitchFamily="34" charset="0"/>
                <a:ea typeface="Open Sans" panose="020B0606030504020204" pitchFamily="34" charset="0"/>
                <a:cs typeface="Open Sans" panose="020B0606030504020204" pitchFamily="34" charset="0"/>
              </a:defRPr>
            </a:lvl3pPr>
            <a:lvl4pPr marL="1828206" indent="0">
              <a:buFontTx/>
              <a:buNone/>
              <a:defRPr sz="1733">
                <a:latin typeface="Open Sans" panose="020B0606030504020204" pitchFamily="34" charset="0"/>
                <a:ea typeface="Open Sans" panose="020B0606030504020204" pitchFamily="34" charset="0"/>
                <a:cs typeface="Open Sans" panose="020B0606030504020204" pitchFamily="34" charset="0"/>
              </a:defRPr>
            </a:lvl4pPr>
            <a:lvl5pPr marL="2437608" indent="0">
              <a:buFontTx/>
              <a:buNone/>
              <a:defRPr sz="1733">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11" name="Title 1"/>
          <p:cNvSpPr>
            <a:spLocks noGrp="1"/>
          </p:cNvSpPr>
          <p:nvPr>
            <p:ph type="title"/>
          </p:nvPr>
        </p:nvSpPr>
        <p:spPr>
          <a:xfrm>
            <a:off x="6807200" y="889002"/>
            <a:ext cx="4775200" cy="1143000"/>
          </a:xfrm>
        </p:spPr>
        <p:txBody>
          <a:bodyPr>
            <a:normAutofit/>
          </a:bodyPr>
          <a:lstStyle>
            <a:lvl1pPr algn="l">
              <a:defRPr sz="3732">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6807202" y="1676400"/>
            <a:ext cx="2918177" cy="431800"/>
          </a:xfrm>
        </p:spPr>
        <p:txBody>
          <a:bodyPr>
            <a:noAutofit/>
          </a:bodyPr>
          <a:lstStyle>
            <a:lvl1pPr marL="0" indent="0" algn="l">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6968719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9865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2"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8"/>
          </a:xfrm>
        </p:spPr>
        <p:txBody>
          <a:bodyPr anchor="b"/>
          <a:lstStyle>
            <a:lvl1pPr marL="0" indent="0">
              <a:buNone/>
              <a:defRPr sz="2666">
                <a:solidFill>
                  <a:schemeClr val="tx1">
                    <a:tint val="75000"/>
                  </a:schemeClr>
                </a:solidFill>
              </a:defRPr>
            </a:lvl1pPr>
            <a:lvl2pPr marL="609402" indent="0">
              <a:buNone/>
              <a:defRPr sz="2399">
                <a:solidFill>
                  <a:schemeClr val="tx1">
                    <a:tint val="75000"/>
                  </a:schemeClr>
                </a:solidFill>
              </a:defRPr>
            </a:lvl2pPr>
            <a:lvl3pPr marL="1218804" indent="0">
              <a:buNone/>
              <a:defRPr sz="2133">
                <a:solidFill>
                  <a:schemeClr val="tx1">
                    <a:tint val="75000"/>
                  </a:schemeClr>
                </a:solidFill>
              </a:defRPr>
            </a:lvl3pPr>
            <a:lvl4pPr marL="1828206" indent="0">
              <a:buNone/>
              <a:defRPr sz="1866">
                <a:solidFill>
                  <a:schemeClr val="tx1">
                    <a:tint val="75000"/>
                  </a:schemeClr>
                </a:solidFill>
              </a:defRPr>
            </a:lvl4pPr>
            <a:lvl5pPr marL="2437608" indent="0">
              <a:buNone/>
              <a:defRPr sz="1866">
                <a:solidFill>
                  <a:schemeClr val="tx1">
                    <a:tint val="75000"/>
                  </a:schemeClr>
                </a:solidFill>
              </a:defRPr>
            </a:lvl5pPr>
            <a:lvl6pPr marL="3047009" indent="0">
              <a:buNone/>
              <a:defRPr sz="1866">
                <a:solidFill>
                  <a:schemeClr val="tx1">
                    <a:tint val="75000"/>
                  </a:schemeClr>
                </a:solidFill>
              </a:defRPr>
            </a:lvl6pPr>
            <a:lvl7pPr marL="3656411" indent="0">
              <a:buNone/>
              <a:defRPr sz="1866">
                <a:solidFill>
                  <a:schemeClr val="tx1">
                    <a:tint val="75000"/>
                  </a:schemeClr>
                </a:solidFill>
              </a:defRPr>
            </a:lvl7pPr>
            <a:lvl8pPr marL="4265813" indent="0">
              <a:buNone/>
              <a:defRPr sz="1866">
                <a:solidFill>
                  <a:schemeClr val="tx1">
                    <a:tint val="75000"/>
                  </a:schemeClr>
                </a:solidFill>
              </a:defRPr>
            </a:lvl8pPr>
            <a:lvl9pPr marL="4875215" indent="0">
              <a:buNone/>
              <a:defRPr sz="18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5396656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880652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3785930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5048812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40314689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7" y="0"/>
            <a:ext cx="12184933" cy="6858000"/>
          </a:xfrm>
          <a:prstGeom prst="rect">
            <a:avLst/>
          </a:prstGeom>
        </p:spPr>
      </p:pic>
      <p:sp>
        <p:nvSpPr>
          <p:cNvPr id="5" name="矩形 4"/>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6" name="文本框 37"/>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1598902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5376E1E0-D430-49C9-B7F5-239F0E5FA78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C197CF54-16B8-4486-ABB4-BFCC32BF2EE7}"/>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2190216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85105694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defTabSz="1218804" rtl="0" eaLnBrk="1" latinLnBrk="0" hangingPunct="1">
        <a:spcBef>
          <a:spcPct val="0"/>
        </a:spcBef>
        <a:buNone/>
        <a:defRPr sz="5865" kern="1200">
          <a:solidFill>
            <a:schemeClr val="tx1"/>
          </a:solidFill>
          <a:latin typeface="+mj-lt"/>
          <a:ea typeface="+mj-ea"/>
          <a:cs typeface="+mj-cs"/>
        </a:defRPr>
      </a:lvl1pPr>
    </p:titleStyle>
    <p:bodyStyle>
      <a:lvl1pPr marL="457051" indent="-457051" algn="l" defTabSz="1218804"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278" indent="-380876" algn="l" defTabSz="1218804" rtl="0" eaLnBrk="1" latinLnBrk="0" hangingPunct="1">
        <a:spcBef>
          <a:spcPct val="20000"/>
        </a:spcBef>
        <a:buFont typeface="Arial" panose="020B0604020202020204" pitchFamily="34" charset="0"/>
        <a:buChar char="–"/>
        <a:defRPr sz="3732" kern="1200">
          <a:solidFill>
            <a:schemeClr val="tx1"/>
          </a:solidFill>
          <a:latin typeface="+mn-lt"/>
          <a:ea typeface="+mn-ea"/>
          <a:cs typeface="+mn-cs"/>
        </a:defRPr>
      </a:lvl2pPr>
      <a:lvl3pPr marL="1523505" indent="-304701" algn="l" defTabSz="1218804"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2907"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4pPr>
      <a:lvl5pPr marL="2742308"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5pPr>
      <a:lvl6pPr marL="3351710"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6pPr>
      <a:lvl7pPr marL="3961112"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7pPr>
      <a:lvl8pPr marL="4570514"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8pPr>
      <a:lvl9pPr marL="5179916"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 y="-1"/>
            <a:ext cx="12181174" cy="6858001"/>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6585418" y="2651565"/>
            <a:ext cx="1919621" cy="297541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5088199" y="213635"/>
            <a:ext cx="4127185" cy="134373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6412018" y="1064666"/>
            <a:ext cx="4127185" cy="4511109"/>
          </a:xfrm>
          <a:prstGeom prst="rect">
            <a:avLst/>
          </a:prstGeom>
        </p:spPr>
      </p:pic>
      <p:grpSp>
        <p:nvGrpSpPr>
          <p:cNvPr id="5" name="组合 4">
            <a:extLst>
              <a:ext uri="{FF2B5EF4-FFF2-40B4-BE49-F238E27FC236}">
                <a16:creationId xmlns:a16="http://schemas.microsoft.com/office/drawing/2014/main" id="{80F0D146-BF9E-4B82-B61B-C688524F956F}"/>
              </a:ext>
            </a:extLst>
          </p:cNvPr>
          <p:cNvGrpSpPr/>
          <p:nvPr/>
        </p:nvGrpSpPr>
        <p:grpSpPr>
          <a:xfrm>
            <a:off x="465424" y="893850"/>
            <a:ext cx="6207489" cy="4899484"/>
            <a:chOff x="-26348" y="921400"/>
            <a:chExt cx="4320378" cy="3336077"/>
          </a:xfrm>
        </p:grpSpPr>
        <p:sp>
          <p:nvSpPr>
            <p:cNvPr id="9" name="文本框 158"/>
            <p:cNvSpPr txBox="1"/>
            <p:nvPr/>
          </p:nvSpPr>
          <p:spPr>
            <a:xfrm>
              <a:off x="-26348" y="921400"/>
              <a:ext cx="4178137" cy="1520360"/>
            </a:xfrm>
            <a:prstGeom prst="rect">
              <a:avLst/>
            </a:prstGeom>
            <a:noFill/>
          </p:spPr>
          <p:txBody>
            <a:bodyPr wrap="square" lIns="86683" tIns="43341" rIns="86683" bIns="43341" rtlCol="0">
              <a:spAutoFit/>
            </a:bodyPr>
            <a:lstStyle/>
            <a:p>
              <a:pPr algn="ctr" defTabSz="1218804"/>
              <a:r>
                <a:rPr lang="en-US" sz="5400" b="1" dirty="0">
                  <a:solidFill>
                    <a:schemeClr val="bg1"/>
                  </a:solidFill>
                  <a:latin typeface="Times New Roman" panose="02020603050405020304" pitchFamily="18" charset="0"/>
                  <a:ea typeface="+mj-ea"/>
                  <a:cs typeface="Times New Roman" panose="02020603050405020304" pitchFamily="18" charset="0"/>
                </a:rPr>
                <a:t>A</a:t>
              </a:r>
              <a:r>
                <a:rPr kumimoji="0" lang="en-US" sz="5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kumimoji="0" lang="en-US" sz="36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Statistical Analysis of the Growing Adoption of AR/VR in Real World</a:t>
              </a:r>
              <a:endParaRPr kumimoji="1" lang="zh-CN" altLang="en-US" sz="8797" dirty="0">
                <a:solidFill>
                  <a:schemeClr val="bg1"/>
                </a:solidFill>
                <a:latin typeface="Yeseva One" panose="00000500000000000000" pitchFamily="2" charset="0"/>
                <a:ea typeface="微软雅黑" panose="020B0503020204020204" pitchFamily="34" charset="-122"/>
              </a:endParaRPr>
            </a:p>
          </p:txBody>
        </p:sp>
        <p:sp>
          <p:nvSpPr>
            <p:cNvPr id="11" name="文本框 159"/>
            <p:cNvSpPr txBox="1"/>
            <p:nvPr/>
          </p:nvSpPr>
          <p:spPr>
            <a:xfrm>
              <a:off x="-26348" y="2942958"/>
              <a:ext cx="4320378" cy="1314519"/>
            </a:xfrm>
            <a:prstGeom prst="rect">
              <a:avLst/>
            </a:prstGeom>
            <a:noFill/>
          </p:spPr>
          <p:txBody>
            <a:bodyPr wrap="square" lIns="86683" tIns="43341" rIns="86683" bIns="43341" rtlCol="0">
              <a:spAutoFit/>
            </a:bodyPr>
            <a:lstStyle/>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Ankit Alex Minz</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Dibya Bharat </a:t>
              </a:r>
              <a:r>
                <a:rPr kumimoji="0" lang="en-IN" b="1" i="0" u="none" strike="noStrike" kern="100" cap="none" spc="0" normalizeH="0" baseline="0" noProof="0" dirty="0" err="1">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Khatua</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Ruchi Sawhney</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600"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IN" sz="1600"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[1 &amp; 2] Scholar,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Assistant Professor,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B4969-9DFC-17BB-0CDA-1B3717407A07}"/>
              </a:ext>
            </a:extLst>
          </p:cNvPr>
          <p:cNvSpPr/>
          <p:nvPr/>
        </p:nvSpPr>
        <p:spPr>
          <a:xfrm>
            <a:off x="0" y="276225"/>
            <a:ext cx="443865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Hypothesis 3</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4936E0A-5701-5317-5B20-B46D7A67FEB4}"/>
              </a:ext>
            </a:extLst>
          </p:cNvPr>
          <p:cNvGraphicFramePr>
            <a:graphicFrameLocks noGrp="1"/>
          </p:cNvGraphicFramePr>
          <p:nvPr>
            <p:extLst>
              <p:ext uri="{D42A27DB-BD31-4B8C-83A1-F6EECF244321}">
                <p14:modId xmlns:p14="http://schemas.microsoft.com/office/powerpoint/2010/main" val="2654801261"/>
              </p:ext>
            </p:extLst>
          </p:nvPr>
        </p:nvGraphicFramePr>
        <p:xfrm>
          <a:off x="423861" y="1079246"/>
          <a:ext cx="11344278" cy="5502529"/>
        </p:xfrm>
        <a:graphic>
          <a:graphicData uri="http://schemas.openxmlformats.org/drawingml/2006/table">
            <a:tbl>
              <a:tblPr firstRow="1" bandRow="1"/>
              <a:tblGrid>
                <a:gridCol w="1890713">
                  <a:extLst>
                    <a:ext uri="{9D8B030D-6E8A-4147-A177-3AD203B41FA5}">
                      <a16:colId xmlns:a16="http://schemas.microsoft.com/office/drawing/2014/main" val="1523053643"/>
                    </a:ext>
                  </a:extLst>
                </a:gridCol>
                <a:gridCol w="1890713">
                  <a:extLst>
                    <a:ext uri="{9D8B030D-6E8A-4147-A177-3AD203B41FA5}">
                      <a16:colId xmlns:a16="http://schemas.microsoft.com/office/drawing/2014/main" val="2938009939"/>
                    </a:ext>
                  </a:extLst>
                </a:gridCol>
                <a:gridCol w="1890713">
                  <a:extLst>
                    <a:ext uri="{9D8B030D-6E8A-4147-A177-3AD203B41FA5}">
                      <a16:colId xmlns:a16="http://schemas.microsoft.com/office/drawing/2014/main" val="3841669564"/>
                    </a:ext>
                  </a:extLst>
                </a:gridCol>
                <a:gridCol w="1780674">
                  <a:extLst>
                    <a:ext uri="{9D8B030D-6E8A-4147-A177-3AD203B41FA5}">
                      <a16:colId xmlns:a16="http://schemas.microsoft.com/office/drawing/2014/main" val="1471755129"/>
                    </a:ext>
                  </a:extLst>
                </a:gridCol>
                <a:gridCol w="2000752">
                  <a:extLst>
                    <a:ext uri="{9D8B030D-6E8A-4147-A177-3AD203B41FA5}">
                      <a16:colId xmlns:a16="http://schemas.microsoft.com/office/drawing/2014/main" val="1360911385"/>
                    </a:ext>
                  </a:extLst>
                </a:gridCol>
                <a:gridCol w="1890713">
                  <a:extLst>
                    <a:ext uri="{9D8B030D-6E8A-4147-A177-3AD203B41FA5}">
                      <a16:colId xmlns:a16="http://schemas.microsoft.com/office/drawing/2014/main" val="118824961"/>
                    </a:ext>
                  </a:extLst>
                </a:gridCol>
              </a:tblGrid>
              <a:tr h="625666">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Apple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ARkit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Google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ARcore</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Meta quest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HTC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Vive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Sony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Playstation</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VR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675695546"/>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Launched date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5 June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2017</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1 March 2018</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21 May 2019</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5 April 2016</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13 October 2016</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04567428"/>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Developed by</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Apple Inc.</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Google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Meta platforms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HTC corporation</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Sony Group</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81376864"/>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Based on</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VR(Virtual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34047449"/>
                  </a:ext>
                </a:extLst>
              </a:tr>
              <a:tr h="3680381">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Features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Device 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World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Scene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conveniences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Environmental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Depth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Light estimation.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interaction.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Oriented points.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Anchors and trackable.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Augmented Images.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140335">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Boundary, Pass-through and Spatial Anchors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Voice commands and voice dictation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settings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Accessibility features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Eye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Audio Strap</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Wireless Adapter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Facial Tracker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5.7 inch OLED panel</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1080p resolution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Social Video screen enabled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3D audio effect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360 degree head movement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665308214"/>
                  </a:ext>
                </a:extLst>
              </a:tr>
            </a:tbl>
          </a:graphicData>
        </a:graphic>
      </p:graphicFrame>
    </p:spTree>
    <p:extLst>
      <p:ext uri="{BB962C8B-B14F-4D97-AF65-F5344CB8AC3E}">
        <p14:creationId xmlns:p14="http://schemas.microsoft.com/office/powerpoint/2010/main" val="4442262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AA6A1-9028-D348-4C2C-5CB9EAC33C93}"/>
              </a:ext>
            </a:extLst>
          </p:cNvPr>
          <p:cNvSpPr/>
          <p:nvPr/>
        </p:nvSpPr>
        <p:spPr>
          <a:xfrm>
            <a:off x="0" y="304800"/>
            <a:ext cx="5800299"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Apple Vison Pro: Current AR/VR Trend</a:t>
            </a:r>
          </a:p>
        </p:txBody>
      </p:sp>
      <p:sp>
        <p:nvSpPr>
          <p:cNvPr id="3" name="TextBox 2">
            <a:extLst>
              <a:ext uri="{FF2B5EF4-FFF2-40B4-BE49-F238E27FC236}">
                <a16:creationId xmlns:a16="http://schemas.microsoft.com/office/drawing/2014/main" id="{7341AF6C-2D66-51B2-7153-AC9FBA375E71}"/>
              </a:ext>
            </a:extLst>
          </p:cNvPr>
          <p:cNvSpPr txBox="1"/>
          <p:nvPr/>
        </p:nvSpPr>
        <p:spPr>
          <a:xfrm>
            <a:off x="180976" y="1400173"/>
            <a:ext cx="6520075"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Announced at Apple's Worldwide Developers Conference on June 5, 2023.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Pre-orders began on January 19, 2024, and it became available for purchase on February 2, 2024.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Described as a "spatial computer" blending digital and physical media.</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Despite its higher price and shorter battery life, the Vision Pro has exceeded sales expectations.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Initial sales projections of 150,000 to 200,000 units surpassed, with sales exceeding 200,000 units.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Return percentages dropped to 1%, indicating high customer satisfaction.</a:t>
            </a:r>
          </a:p>
        </p:txBody>
      </p:sp>
      <p:pic>
        <p:nvPicPr>
          <p:cNvPr id="1030" name="Picture 6" descr="Introducing Apple Vision Pro: Apple's first spatial computer - Apple (IN)">
            <a:extLst>
              <a:ext uri="{FF2B5EF4-FFF2-40B4-BE49-F238E27FC236}">
                <a16:creationId xmlns:a16="http://schemas.microsoft.com/office/drawing/2014/main" id="{778DFA43-B838-4C32-9CFC-34432F0A3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86" y="1613846"/>
            <a:ext cx="4353624" cy="252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384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A0C38-1F91-93AD-6440-EA2B2E722BDE}"/>
              </a:ext>
            </a:extLst>
          </p:cNvPr>
          <p:cNvSpPr/>
          <p:nvPr/>
        </p:nvSpPr>
        <p:spPr>
          <a:xfrm>
            <a:off x="0" y="304800"/>
            <a:ext cx="4276725" cy="695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Conclusion</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1922E43-66B5-27F6-6750-50E6F0C1E4DC}"/>
              </a:ext>
            </a:extLst>
          </p:cNvPr>
          <p:cNvSpPr txBox="1"/>
          <p:nvPr/>
        </p:nvSpPr>
        <p:spPr>
          <a:xfrm>
            <a:off x="466725" y="1435090"/>
            <a:ext cx="5865836" cy="3139321"/>
          </a:xfrm>
          <a:prstGeom prst="rect">
            <a:avLst/>
          </a:prstGeom>
          <a:noFill/>
        </p:spPr>
        <p:txBody>
          <a:bodyPr wrap="square" rtlCol="0">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The usage and implementation of AR/VR are projected to continue increasing, driving growth in sales and market size as more implementations are introduced. This expansion is anticipated to have positive impacts on users, companies, and the AR/VR field overall. With advancements in performance from these implementations, we can expect to see more convenient and well-implemented devices entering the commercial AR/VR products market, poised for success. It's important to note that these hypotheses converge and mutually influence each other, highlighting the interconnected nature of the AR/VR ecosystem.</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BC5B8C-A386-4839-982A-19A6E362B1E4}"/>
              </a:ext>
            </a:extLst>
          </p:cNvPr>
          <p:cNvPicPr>
            <a:picLocks noChangeAspect="1"/>
          </p:cNvPicPr>
          <p:nvPr/>
        </p:nvPicPr>
        <p:blipFill>
          <a:blip r:embed="rId2"/>
          <a:stretch>
            <a:fillRect/>
          </a:stretch>
        </p:blipFill>
        <p:spPr>
          <a:xfrm>
            <a:off x="6497162" y="1204951"/>
            <a:ext cx="5395541" cy="3599597"/>
          </a:xfrm>
          <a:prstGeom prst="rect">
            <a:avLst/>
          </a:prstGeom>
        </p:spPr>
      </p:pic>
    </p:spTree>
    <p:extLst>
      <p:ext uri="{BB962C8B-B14F-4D97-AF65-F5344CB8AC3E}">
        <p14:creationId xmlns:p14="http://schemas.microsoft.com/office/powerpoint/2010/main" val="6564234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68EBCE-EC08-53B0-9D82-C34BB2C1CDD9}"/>
              </a:ext>
            </a:extLst>
          </p:cNvPr>
          <p:cNvSpPr/>
          <p:nvPr/>
        </p:nvSpPr>
        <p:spPr>
          <a:xfrm>
            <a:off x="0" y="295275"/>
            <a:ext cx="4314825"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Future Scope</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7F858154-5E01-043E-319B-5A8A9C35C7E9}"/>
              </a:ext>
            </a:extLst>
          </p:cNvPr>
          <p:cNvPicPr>
            <a:picLocks noChangeAspect="1"/>
          </p:cNvPicPr>
          <p:nvPr/>
        </p:nvPicPr>
        <p:blipFill>
          <a:blip r:embed="rId2"/>
          <a:stretch>
            <a:fillRect/>
          </a:stretch>
        </p:blipFill>
        <p:spPr>
          <a:xfrm>
            <a:off x="2561160" y="1185792"/>
            <a:ext cx="7347116" cy="5251304"/>
          </a:xfrm>
          <a:prstGeom prst="rect">
            <a:avLst/>
          </a:prstGeom>
        </p:spPr>
      </p:pic>
    </p:spTree>
    <p:extLst>
      <p:ext uri="{BB962C8B-B14F-4D97-AF65-F5344CB8AC3E}">
        <p14:creationId xmlns:p14="http://schemas.microsoft.com/office/powerpoint/2010/main" val="7458681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68C537-A848-4DEA-2808-D67E5E881DBC}"/>
              </a:ext>
            </a:extLst>
          </p:cNvPr>
          <p:cNvSpPr/>
          <p:nvPr/>
        </p:nvSpPr>
        <p:spPr>
          <a:xfrm>
            <a:off x="0" y="295275"/>
            <a:ext cx="121920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BBA8C48-6C84-B398-05A3-B0ED4C942AB6}"/>
              </a:ext>
            </a:extLst>
          </p:cNvPr>
          <p:cNvPicPr>
            <a:picLocks noChangeAspect="1"/>
          </p:cNvPicPr>
          <p:nvPr/>
        </p:nvPicPr>
        <p:blipFill>
          <a:blip r:embed="rId2"/>
          <a:stretch>
            <a:fillRect/>
          </a:stretch>
        </p:blipFill>
        <p:spPr>
          <a:xfrm>
            <a:off x="2224584" y="1096370"/>
            <a:ext cx="8161361" cy="5638800"/>
          </a:xfrm>
          <a:prstGeom prst="rect">
            <a:avLst/>
          </a:prstGeom>
        </p:spPr>
      </p:pic>
    </p:spTree>
    <p:extLst>
      <p:ext uri="{BB962C8B-B14F-4D97-AF65-F5344CB8AC3E}">
        <p14:creationId xmlns:p14="http://schemas.microsoft.com/office/powerpoint/2010/main" val="19936954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p:cNvSpPr/>
          <p:nvPr/>
        </p:nvSpPr>
        <p:spPr bwMode="auto">
          <a:xfrm>
            <a:off x="3683788" y="1264969"/>
            <a:ext cx="4096510" cy="3616231"/>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alpha val="30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4" name="AutoShape 2"/>
          <p:cNvSpPr/>
          <p:nvPr/>
        </p:nvSpPr>
        <p:spPr bwMode="auto">
          <a:xfrm rot="224277">
            <a:off x="3985600" y="1527505"/>
            <a:ext cx="3371610" cy="2976085"/>
          </a:xfrm>
          <a:custGeom>
            <a:avLst/>
            <a:gdLst>
              <a:gd name="T0" fmla="*/ 3883819 w 19762"/>
              <a:gd name="T1" fmla="*/ 3774915 h 19044"/>
              <a:gd name="T2" fmla="*/ 3883819 w 19762"/>
              <a:gd name="T3" fmla="*/ 3774915 h 19044"/>
              <a:gd name="T4" fmla="*/ 3883819 w 19762"/>
              <a:gd name="T5" fmla="*/ 3774915 h 19044"/>
              <a:gd name="T6" fmla="*/ 3883819 w 19762"/>
              <a:gd name="T7" fmla="*/ 377491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DEDEDE">
              <a:alpha val="63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5" name="AutoShape 3"/>
          <p:cNvSpPr/>
          <p:nvPr/>
        </p:nvSpPr>
        <p:spPr bwMode="auto">
          <a:xfrm rot="224277">
            <a:off x="4441763" y="1991934"/>
            <a:ext cx="2448948" cy="2160917"/>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 name="Group 4"/>
          <p:cNvGrpSpPr/>
          <p:nvPr/>
        </p:nvGrpSpPr>
        <p:grpSpPr bwMode="auto">
          <a:xfrm>
            <a:off x="4549259" y="2838109"/>
            <a:ext cx="2466175" cy="1358154"/>
            <a:chOff x="-1" y="-1"/>
            <a:chExt cx="5682117" cy="3128816"/>
          </a:xfrm>
        </p:grpSpPr>
        <p:sp>
          <p:nvSpPr>
            <p:cNvPr id="28677" name="AutoShape 5"/>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8" name="AutoShape 6"/>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9" name="AutoShape 7"/>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Group 8"/>
          <p:cNvGrpSpPr/>
          <p:nvPr/>
        </p:nvGrpSpPr>
        <p:grpSpPr bwMode="auto">
          <a:xfrm>
            <a:off x="4549259" y="1444126"/>
            <a:ext cx="2466175" cy="1358153"/>
            <a:chOff x="-1" y="-1"/>
            <a:chExt cx="5682116" cy="3128816"/>
          </a:xfrm>
        </p:grpSpPr>
        <p:sp>
          <p:nvSpPr>
            <p:cNvPr id="28681" name="AutoShape 9"/>
            <p:cNvSpPr/>
            <p:nvPr/>
          </p:nvSpPr>
          <p:spPr bwMode="auto">
            <a:xfrm rot="10800000">
              <a:off x="7938" y="-1"/>
              <a:ext cx="5661476" cy="2439873"/>
            </a:xfrm>
            <a:custGeom>
              <a:avLst/>
              <a:gdLst>
                <a:gd name="T0" fmla="*/ 2830738 w 21600"/>
                <a:gd name="T1" fmla="*/ 1219937 h 19380"/>
                <a:gd name="T2" fmla="*/ 2830738 w 21600"/>
                <a:gd name="T3" fmla="*/ 1219937 h 19380"/>
                <a:gd name="T4" fmla="*/ 2830738 w 21600"/>
                <a:gd name="T5" fmla="*/ 1219937 h 19380"/>
                <a:gd name="T6" fmla="*/ 2830738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2" name="AutoShape 10"/>
            <p:cNvSpPr/>
            <p:nvPr/>
          </p:nvSpPr>
          <p:spPr bwMode="auto">
            <a:xfrm rot="10800000">
              <a:off x="-1" y="1862049"/>
              <a:ext cx="5682116" cy="1266766"/>
            </a:xfrm>
            <a:custGeom>
              <a:avLst/>
              <a:gdLst>
                <a:gd name="T0" fmla="*/ 2840914 w 19679"/>
                <a:gd name="T1" fmla="*/ 695212 h 19679"/>
                <a:gd name="T2" fmla="*/ 2840914 w 19679"/>
                <a:gd name="T3" fmla="*/ 695212 h 19679"/>
                <a:gd name="T4" fmla="*/ 2840914 w 19679"/>
                <a:gd name="T5" fmla="*/ 695212 h 19679"/>
                <a:gd name="T6" fmla="*/ 2840914 w 19679"/>
                <a:gd name="T7" fmla="*/ 69521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3" name="AutoShape 11"/>
            <p:cNvSpPr/>
            <p:nvPr/>
          </p:nvSpPr>
          <p:spPr bwMode="auto">
            <a:xfrm>
              <a:off x="520741" y="407967"/>
              <a:ext cx="5126447" cy="1916024"/>
            </a:xfrm>
            <a:custGeom>
              <a:avLst/>
              <a:gdLst>
                <a:gd name="T0" fmla="*/ 2563224 w 21600"/>
                <a:gd name="T1" fmla="*/ 958012 h 21600"/>
                <a:gd name="T2" fmla="*/ 2563224 w 21600"/>
                <a:gd name="T3" fmla="*/ 958012 h 21600"/>
                <a:gd name="T4" fmla="*/ 2563224 w 21600"/>
                <a:gd name="T5" fmla="*/ 958012 h 21600"/>
                <a:gd name="T6" fmla="*/ 2563224 w 21600"/>
                <a:gd name="T7" fmla="*/ 958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13" y="0"/>
                  </a:moveTo>
                  <a:lnTo>
                    <a:pt x="15124" y="200"/>
                  </a:lnTo>
                  <a:lnTo>
                    <a:pt x="14332" y="3"/>
                  </a:lnTo>
                  <a:lnTo>
                    <a:pt x="13204" y="61"/>
                  </a:lnTo>
                  <a:lnTo>
                    <a:pt x="13205" y="643"/>
                  </a:lnTo>
                  <a:lnTo>
                    <a:pt x="12654" y="724"/>
                  </a:lnTo>
                  <a:lnTo>
                    <a:pt x="11722" y="565"/>
                  </a:lnTo>
                  <a:lnTo>
                    <a:pt x="11433" y="970"/>
                  </a:lnTo>
                  <a:cubicBezTo>
                    <a:pt x="11339" y="1052"/>
                    <a:pt x="11240" y="1117"/>
                    <a:pt x="11138" y="1160"/>
                  </a:cubicBezTo>
                  <a:cubicBezTo>
                    <a:pt x="10981" y="1227"/>
                    <a:pt x="10820" y="1246"/>
                    <a:pt x="10659" y="1215"/>
                  </a:cubicBezTo>
                  <a:lnTo>
                    <a:pt x="10322" y="1303"/>
                  </a:lnTo>
                  <a:cubicBezTo>
                    <a:pt x="10284" y="1417"/>
                    <a:pt x="10283" y="1563"/>
                    <a:pt x="10321" y="1678"/>
                  </a:cubicBezTo>
                  <a:cubicBezTo>
                    <a:pt x="10350" y="1766"/>
                    <a:pt x="10399" y="1827"/>
                    <a:pt x="10455" y="1846"/>
                  </a:cubicBezTo>
                  <a:lnTo>
                    <a:pt x="10734" y="1687"/>
                  </a:lnTo>
                  <a:lnTo>
                    <a:pt x="11307" y="1762"/>
                  </a:lnTo>
                  <a:lnTo>
                    <a:pt x="11623" y="1978"/>
                  </a:lnTo>
                  <a:lnTo>
                    <a:pt x="11449" y="2703"/>
                  </a:lnTo>
                  <a:lnTo>
                    <a:pt x="11269" y="2929"/>
                  </a:lnTo>
                  <a:lnTo>
                    <a:pt x="11797" y="3062"/>
                  </a:lnTo>
                  <a:lnTo>
                    <a:pt x="11644" y="3763"/>
                  </a:lnTo>
                  <a:lnTo>
                    <a:pt x="11120" y="4064"/>
                  </a:lnTo>
                  <a:lnTo>
                    <a:pt x="11325" y="5694"/>
                  </a:lnTo>
                  <a:lnTo>
                    <a:pt x="11774" y="5771"/>
                  </a:lnTo>
                  <a:cubicBezTo>
                    <a:pt x="11835" y="5488"/>
                    <a:pt x="11926" y="5228"/>
                    <a:pt x="12042" y="5008"/>
                  </a:cubicBezTo>
                  <a:cubicBezTo>
                    <a:pt x="12175" y="4756"/>
                    <a:pt x="12336" y="4562"/>
                    <a:pt x="12516" y="4439"/>
                  </a:cubicBezTo>
                  <a:lnTo>
                    <a:pt x="12723" y="3812"/>
                  </a:lnTo>
                  <a:lnTo>
                    <a:pt x="12948" y="3812"/>
                  </a:lnTo>
                  <a:lnTo>
                    <a:pt x="13152" y="3928"/>
                  </a:lnTo>
                  <a:lnTo>
                    <a:pt x="13302" y="3324"/>
                  </a:lnTo>
                  <a:cubicBezTo>
                    <a:pt x="13431" y="3373"/>
                    <a:pt x="13561" y="3407"/>
                    <a:pt x="13692" y="3427"/>
                  </a:cubicBezTo>
                  <a:cubicBezTo>
                    <a:pt x="13846" y="3450"/>
                    <a:pt x="13999" y="3452"/>
                    <a:pt x="14153" y="3434"/>
                  </a:cubicBezTo>
                  <a:lnTo>
                    <a:pt x="14312" y="2848"/>
                  </a:lnTo>
                  <a:lnTo>
                    <a:pt x="14584" y="2719"/>
                  </a:lnTo>
                  <a:cubicBezTo>
                    <a:pt x="14653" y="2589"/>
                    <a:pt x="14725" y="2465"/>
                    <a:pt x="14800" y="2347"/>
                  </a:cubicBezTo>
                  <a:cubicBezTo>
                    <a:pt x="14880" y="2219"/>
                    <a:pt x="14964" y="2098"/>
                    <a:pt x="15051" y="1985"/>
                  </a:cubicBezTo>
                  <a:lnTo>
                    <a:pt x="15062" y="1286"/>
                  </a:lnTo>
                  <a:lnTo>
                    <a:pt x="15283" y="646"/>
                  </a:lnTo>
                  <a:lnTo>
                    <a:pt x="15550" y="630"/>
                  </a:lnTo>
                  <a:lnTo>
                    <a:pt x="15605" y="294"/>
                  </a:lnTo>
                  <a:lnTo>
                    <a:pt x="15313" y="0"/>
                  </a:lnTo>
                  <a:close/>
                  <a:moveTo>
                    <a:pt x="10693" y="139"/>
                  </a:moveTo>
                  <a:lnTo>
                    <a:pt x="10285" y="384"/>
                  </a:lnTo>
                  <a:lnTo>
                    <a:pt x="9573" y="565"/>
                  </a:lnTo>
                  <a:lnTo>
                    <a:pt x="9301" y="268"/>
                  </a:lnTo>
                  <a:lnTo>
                    <a:pt x="8655" y="194"/>
                  </a:lnTo>
                  <a:lnTo>
                    <a:pt x="8493" y="591"/>
                  </a:lnTo>
                  <a:lnTo>
                    <a:pt x="8200" y="614"/>
                  </a:lnTo>
                  <a:lnTo>
                    <a:pt x="8169" y="1183"/>
                  </a:lnTo>
                  <a:lnTo>
                    <a:pt x="8714" y="1257"/>
                  </a:lnTo>
                  <a:lnTo>
                    <a:pt x="8958" y="1118"/>
                  </a:lnTo>
                  <a:lnTo>
                    <a:pt x="8991" y="1704"/>
                  </a:lnTo>
                  <a:lnTo>
                    <a:pt x="9304" y="1875"/>
                  </a:lnTo>
                  <a:lnTo>
                    <a:pt x="9470" y="1248"/>
                  </a:lnTo>
                  <a:lnTo>
                    <a:pt x="9925" y="798"/>
                  </a:lnTo>
                  <a:lnTo>
                    <a:pt x="10297" y="759"/>
                  </a:lnTo>
                  <a:lnTo>
                    <a:pt x="10826" y="630"/>
                  </a:lnTo>
                  <a:lnTo>
                    <a:pt x="11220" y="430"/>
                  </a:lnTo>
                  <a:lnTo>
                    <a:pt x="10693" y="139"/>
                  </a:lnTo>
                  <a:close/>
                  <a:moveTo>
                    <a:pt x="7737" y="989"/>
                  </a:moveTo>
                  <a:lnTo>
                    <a:pt x="7359" y="1044"/>
                  </a:lnTo>
                  <a:lnTo>
                    <a:pt x="6897" y="1037"/>
                  </a:lnTo>
                  <a:lnTo>
                    <a:pt x="6752" y="1532"/>
                  </a:lnTo>
                  <a:lnTo>
                    <a:pt x="6993" y="1700"/>
                  </a:lnTo>
                  <a:lnTo>
                    <a:pt x="7410" y="1319"/>
                  </a:lnTo>
                  <a:lnTo>
                    <a:pt x="7852" y="1183"/>
                  </a:lnTo>
                  <a:lnTo>
                    <a:pt x="7737" y="989"/>
                  </a:lnTo>
                  <a:close/>
                  <a:moveTo>
                    <a:pt x="7665" y="1710"/>
                  </a:moveTo>
                  <a:lnTo>
                    <a:pt x="7251" y="1784"/>
                  </a:lnTo>
                  <a:lnTo>
                    <a:pt x="7426" y="2234"/>
                  </a:lnTo>
                  <a:lnTo>
                    <a:pt x="7600" y="2195"/>
                  </a:lnTo>
                  <a:lnTo>
                    <a:pt x="7665" y="1710"/>
                  </a:lnTo>
                  <a:close/>
                  <a:moveTo>
                    <a:pt x="6468" y="1894"/>
                  </a:moveTo>
                  <a:lnTo>
                    <a:pt x="6220" y="2234"/>
                  </a:lnTo>
                  <a:lnTo>
                    <a:pt x="5507" y="2531"/>
                  </a:lnTo>
                  <a:lnTo>
                    <a:pt x="5028" y="1978"/>
                  </a:lnTo>
                  <a:lnTo>
                    <a:pt x="4509" y="2085"/>
                  </a:lnTo>
                  <a:lnTo>
                    <a:pt x="4044" y="2470"/>
                  </a:lnTo>
                  <a:lnTo>
                    <a:pt x="4405" y="2774"/>
                  </a:lnTo>
                  <a:lnTo>
                    <a:pt x="4874" y="2657"/>
                  </a:lnTo>
                  <a:lnTo>
                    <a:pt x="4958" y="3314"/>
                  </a:lnTo>
                  <a:cubicBezTo>
                    <a:pt x="5004" y="3427"/>
                    <a:pt x="5077" y="3492"/>
                    <a:pt x="5154" y="3498"/>
                  </a:cubicBezTo>
                  <a:cubicBezTo>
                    <a:pt x="5338" y="3514"/>
                    <a:pt x="5483" y="3216"/>
                    <a:pt x="5450" y="2887"/>
                  </a:cubicBezTo>
                  <a:lnTo>
                    <a:pt x="5750" y="2871"/>
                  </a:lnTo>
                  <a:lnTo>
                    <a:pt x="5999" y="3214"/>
                  </a:lnTo>
                  <a:lnTo>
                    <a:pt x="6346" y="2832"/>
                  </a:lnTo>
                  <a:lnTo>
                    <a:pt x="6468" y="1894"/>
                  </a:lnTo>
                  <a:close/>
                  <a:moveTo>
                    <a:pt x="8888" y="2062"/>
                  </a:moveTo>
                  <a:lnTo>
                    <a:pt x="8649" y="2570"/>
                  </a:lnTo>
                  <a:lnTo>
                    <a:pt x="8466" y="2722"/>
                  </a:lnTo>
                  <a:lnTo>
                    <a:pt x="8071" y="2221"/>
                  </a:lnTo>
                  <a:lnTo>
                    <a:pt x="7753" y="2405"/>
                  </a:lnTo>
                  <a:lnTo>
                    <a:pt x="7768" y="3243"/>
                  </a:lnTo>
                  <a:lnTo>
                    <a:pt x="7961" y="3466"/>
                  </a:lnTo>
                  <a:lnTo>
                    <a:pt x="7791" y="4051"/>
                  </a:lnTo>
                  <a:lnTo>
                    <a:pt x="8188" y="4284"/>
                  </a:lnTo>
                  <a:lnTo>
                    <a:pt x="8190" y="3162"/>
                  </a:lnTo>
                  <a:lnTo>
                    <a:pt x="8555" y="2987"/>
                  </a:lnTo>
                  <a:lnTo>
                    <a:pt x="8845" y="3456"/>
                  </a:lnTo>
                  <a:lnTo>
                    <a:pt x="9163" y="4294"/>
                  </a:lnTo>
                  <a:lnTo>
                    <a:pt x="9791" y="4142"/>
                  </a:lnTo>
                  <a:lnTo>
                    <a:pt x="10016" y="4261"/>
                  </a:lnTo>
                  <a:lnTo>
                    <a:pt x="9843" y="3362"/>
                  </a:lnTo>
                  <a:lnTo>
                    <a:pt x="9330" y="3100"/>
                  </a:lnTo>
                  <a:lnTo>
                    <a:pt x="9189" y="2221"/>
                  </a:lnTo>
                  <a:lnTo>
                    <a:pt x="8888" y="2062"/>
                  </a:lnTo>
                  <a:close/>
                  <a:moveTo>
                    <a:pt x="7038" y="2412"/>
                  </a:moveTo>
                  <a:lnTo>
                    <a:pt x="6930" y="3476"/>
                  </a:lnTo>
                  <a:lnTo>
                    <a:pt x="6577" y="3951"/>
                  </a:lnTo>
                  <a:lnTo>
                    <a:pt x="6064" y="4310"/>
                  </a:lnTo>
                  <a:lnTo>
                    <a:pt x="5558" y="4032"/>
                  </a:lnTo>
                  <a:lnTo>
                    <a:pt x="5299" y="3660"/>
                  </a:lnTo>
                  <a:lnTo>
                    <a:pt x="5118" y="4756"/>
                  </a:lnTo>
                  <a:lnTo>
                    <a:pt x="4784" y="4303"/>
                  </a:lnTo>
                  <a:lnTo>
                    <a:pt x="4730" y="3660"/>
                  </a:lnTo>
                  <a:lnTo>
                    <a:pt x="4377" y="3789"/>
                  </a:lnTo>
                  <a:lnTo>
                    <a:pt x="3742" y="3434"/>
                  </a:lnTo>
                  <a:lnTo>
                    <a:pt x="3193" y="3178"/>
                  </a:lnTo>
                  <a:lnTo>
                    <a:pt x="2933" y="3595"/>
                  </a:lnTo>
                  <a:lnTo>
                    <a:pt x="2567" y="3909"/>
                  </a:lnTo>
                  <a:lnTo>
                    <a:pt x="1919" y="3501"/>
                  </a:lnTo>
                  <a:lnTo>
                    <a:pt x="1750" y="3453"/>
                  </a:lnTo>
                  <a:cubicBezTo>
                    <a:pt x="1580" y="3859"/>
                    <a:pt x="1412" y="4275"/>
                    <a:pt x="1249" y="4711"/>
                  </a:cubicBezTo>
                  <a:cubicBezTo>
                    <a:pt x="1109" y="5087"/>
                    <a:pt x="973" y="5472"/>
                    <a:pt x="841" y="5862"/>
                  </a:cubicBezTo>
                  <a:lnTo>
                    <a:pt x="1071" y="5768"/>
                  </a:lnTo>
                  <a:lnTo>
                    <a:pt x="1025" y="7634"/>
                  </a:lnTo>
                  <a:lnTo>
                    <a:pt x="948" y="9432"/>
                  </a:lnTo>
                  <a:lnTo>
                    <a:pt x="326" y="10551"/>
                  </a:lnTo>
                  <a:lnTo>
                    <a:pt x="0" y="11459"/>
                  </a:lnTo>
                  <a:lnTo>
                    <a:pt x="7" y="12675"/>
                  </a:lnTo>
                  <a:lnTo>
                    <a:pt x="126" y="13328"/>
                  </a:lnTo>
                  <a:lnTo>
                    <a:pt x="137" y="14499"/>
                  </a:lnTo>
                  <a:lnTo>
                    <a:pt x="432" y="16054"/>
                  </a:lnTo>
                  <a:lnTo>
                    <a:pt x="703" y="16284"/>
                  </a:lnTo>
                  <a:lnTo>
                    <a:pt x="673" y="15763"/>
                  </a:lnTo>
                  <a:lnTo>
                    <a:pt x="400" y="14683"/>
                  </a:lnTo>
                  <a:lnTo>
                    <a:pt x="504" y="14185"/>
                  </a:lnTo>
                  <a:lnTo>
                    <a:pt x="782" y="14731"/>
                  </a:lnTo>
                  <a:lnTo>
                    <a:pt x="1089" y="15957"/>
                  </a:lnTo>
                  <a:lnTo>
                    <a:pt x="1450" y="16730"/>
                  </a:lnTo>
                  <a:lnTo>
                    <a:pt x="1428" y="17732"/>
                  </a:lnTo>
                  <a:lnTo>
                    <a:pt x="1656" y="18201"/>
                  </a:lnTo>
                  <a:cubicBezTo>
                    <a:pt x="1981" y="18045"/>
                    <a:pt x="2316" y="17902"/>
                    <a:pt x="2660" y="17768"/>
                  </a:cubicBezTo>
                  <a:lnTo>
                    <a:pt x="2531" y="17648"/>
                  </a:lnTo>
                  <a:lnTo>
                    <a:pt x="2443" y="16879"/>
                  </a:lnTo>
                  <a:lnTo>
                    <a:pt x="2545" y="15757"/>
                  </a:lnTo>
                  <a:lnTo>
                    <a:pt x="2713" y="15045"/>
                  </a:lnTo>
                  <a:lnTo>
                    <a:pt x="3139" y="14631"/>
                  </a:lnTo>
                  <a:lnTo>
                    <a:pt x="3470" y="14415"/>
                  </a:lnTo>
                  <a:lnTo>
                    <a:pt x="3589" y="14845"/>
                  </a:lnTo>
                  <a:lnTo>
                    <a:pt x="3846" y="14744"/>
                  </a:lnTo>
                  <a:lnTo>
                    <a:pt x="3931" y="14418"/>
                  </a:lnTo>
                  <a:lnTo>
                    <a:pt x="4320" y="14418"/>
                  </a:lnTo>
                  <a:lnTo>
                    <a:pt x="4675" y="14418"/>
                  </a:lnTo>
                  <a:lnTo>
                    <a:pt x="4836" y="14867"/>
                  </a:lnTo>
                  <a:lnTo>
                    <a:pt x="4917" y="15750"/>
                  </a:lnTo>
                  <a:lnTo>
                    <a:pt x="5085" y="16119"/>
                  </a:lnTo>
                  <a:lnTo>
                    <a:pt x="5251" y="15815"/>
                  </a:lnTo>
                  <a:lnTo>
                    <a:pt x="5195" y="14925"/>
                  </a:lnTo>
                  <a:lnTo>
                    <a:pt x="5124" y="14001"/>
                  </a:lnTo>
                  <a:cubicBezTo>
                    <a:pt x="5215" y="13863"/>
                    <a:pt x="5313" y="13743"/>
                    <a:pt x="5416" y="13639"/>
                  </a:cubicBezTo>
                  <a:cubicBezTo>
                    <a:pt x="5589" y="13464"/>
                    <a:pt x="5776" y="13339"/>
                    <a:pt x="5970" y="13270"/>
                  </a:cubicBezTo>
                  <a:lnTo>
                    <a:pt x="6141" y="12788"/>
                  </a:lnTo>
                  <a:lnTo>
                    <a:pt x="6119" y="11870"/>
                  </a:lnTo>
                  <a:lnTo>
                    <a:pt x="6438" y="11731"/>
                  </a:lnTo>
                  <a:lnTo>
                    <a:pt x="6651" y="11223"/>
                  </a:lnTo>
                  <a:lnTo>
                    <a:pt x="6986" y="11162"/>
                  </a:lnTo>
                  <a:lnTo>
                    <a:pt x="7412" y="10421"/>
                  </a:lnTo>
                  <a:lnTo>
                    <a:pt x="7818" y="9868"/>
                  </a:lnTo>
                  <a:cubicBezTo>
                    <a:pt x="7943" y="9776"/>
                    <a:pt x="8086" y="9845"/>
                    <a:pt x="8168" y="10040"/>
                  </a:cubicBezTo>
                  <a:cubicBezTo>
                    <a:pt x="8234" y="10197"/>
                    <a:pt x="8244" y="10415"/>
                    <a:pt x="8323" y="10554"/>
                  </a:cubicBezTo>
                  <a:cubicBezTo>
                    <a:pt x="8441" y="10763"/>
                    <a:pt x="8636" y="10716"/>
                    <a:pt x="8719" y="10457"/>
                  </a:cubicBezTo>
                  <a:lnTo>
                    <a:pt x="8773" y="10011"/>
                  </a:lnTo>
                  <a:lnTo>
                    <a:pt x="8547" y="9778"/>
                  </a:lnTo>
                  <a:lnTo>
                    <a:pt x="8273" y="9522"/>
                  </a:lnTo>
                  <a:lnTo>
                    <a:pt x="8088" y="8504"/>
                  </a:lnTo>
                  <a:lnTo>
                    <a:pt x="8390" y="8209"/>
                  </a:lnTo>
                  <a:lnTo>
                    <a:pt x="8916" y="8329"/>
                  </a:lnTo>
                  <a:lnTo>
                    <a:pt x="8980" y="8795"/>
                  </a:lnTo>
                  <a:lnTo>
                    <a:pt x="9454" y="8287"/>
                  </a:lnTo>
                  <a:lnTo>
                    <a:pt x="9401" y="7876"/>
                  </a:lnTo>
                  <a:lnTo>
                    <a:pt x="9593" y="7721"/>
                  </a:lnTo>
                  <a:lnTo>
                    <a:pt x="9722" y="7372"/>
                  </a:lnTo>
                  <a:lnTo>
                    <a:pt x="9485" y="7175"/>
                  </a:lnTo>
                  <a:lnTo>
                    <a:pt x="9337" y="6628"/>
                  </a:lnTo>
                  <a:lnTo>
                    <a:pt x="9359" y="5872"/>
                  </a:lnTo>
                  <a:lnTo>
                    <a:pt x="9203" y="5788"/>
                  </a:lnTo>
                  <a:lnTo>
                    <a:pt x="9021" y="6295"/>
                  </a:lnTo>
                  <a:lnTo>
                    <a:pt x="8634" y="6583"/>
                  </a:lnTo>
                  <a:lnTo>
                    <a:pt x="8549" y="6153"/>
                  </a:lnTo>
                  <a:lnTo>
                    <a:pt x="8603" y="5726"/>
                  </a:lnTo>
                  <a:lnTo>
                    <a:pt x="8377" y="5493"/>
                  </a:lnTo>
                  <a:lnTo>
                    <a:pt x="8119" y="5160"/>
                  </a:lnTo>
                  <a:lnTo>
                    <a:pt x="7889" y="5590"/>
                  </a:lnTo>
                  <a:lnTo>
                    <a:pt x="7382" y="6043"/>
                  </a:lnTo>
                  <a:lnTo>
                    <a:pt x="7728" y="6648"/>
                  </a:lnTo>
                  <a:lnTo>
                    <a:pt x="7728" y="7233"/>
                  </a:lnTo>
                  <a:lnTo>
                    <a:pt x="7330" y="7249"/>
                  </a:lnTo>
                  <a:lnTo>
                    <a:pt x="7093" y="7097"/>
                  </a:lnTo>
                  <a:lnTo>
                    <a:pt x="7048" y="7863"/>
                  </a:lnTo>
                  <a:lnTo>
                    <a:pt x="6972" y="8294"/>
                  </a:lnTo>
                  <a:lnTo>
                    <a:pt x="6747" y="8449"/>
                  </a:lnTo>
                  <a:lnTo>
                    <a:pt x="6490" y="8449"/>
                  </a:lnTo>
                  <a:lnTo>
                    <a:pt x="6350" y="7960"/>
                  </a:lnTo>
                  <a:lnTo>
                    <a:pt x="6639" y="7450"/>
                  </a:lnTo>
                  <a:lnTo>
                    <a:pt x="6359" y="7317"/>
                  </a:lnTo>
                  <a:lnTo>
                    <a:pt x="6255" y="6813"/>
                  </a:lnTo>
                  <a:lnTo>
                    <a:pt x="5933" y="6968"/>
                  </a:lnTo>
                  <a:lnTo>
                    <a:pt x="5676" y="6793"/>
                  </a:lnTo>
                  <a:lnTo>
                    <a:pt x="5615" y="6066"/>
                  </a:lnTo>
                  <a:lnTo>
                    <a:pt x="5615" y="5771"/>
                  </a:lnTo>
                  <a:lnTo>
                    <a:pt x="6246" y="5083"/>
                  </a:lnTo>
                  <a:lnTo>
                    <a:pt x="6988" y="4711"/>
                  </a:lnTo>
                  <a:lnTo>
                    <a:pt x="7041" y="4342"/>
                  </a:lnTo>
                  <a:lnTo>
                    <a:pt x="7295" y="4171"/>
                  </a:lnTo>
                  <a:lnTo>
                    <a:pt x="7401" y="3838"/>
                  </a:lnTo>
                  <a:lnTo>
                    <a:pt x="7262" y="3508"/>
                  </a:lnTo>
                  <a:lnTo>
                    <a:pt x="7038" y="2412"/>
                  </a:lnTo>
                  <a:close/>
                  <a:moveTo>
                    <a:pt x="14606" y="3980"/>
                  </a:moveTo>
                  <a:lnTo>
                    <a:pt x="14279" y="4080"/>
                  </a:lnTo>
                  <a:lnTo>
                    <a:pt x="14200" y="4543"/>
                  </a:lnTo>
                  <a:lnTo>
                    <a:pt x="14779" y="5134"/>
                  </a:lnTo>
                  <a:lnTo>
                    <a:pt x="15299" y="5361"/>
                  </a:lnTo>
                  <a:lnTo>
                    <a:pt x="15507" y="4740"/>
                  </a:lnTo>
                  <a:lnTo>
                    <a:pt x="15440" y="3980"/>
                  </a:lnTo>
                  <a:lnTo>
                    <a:pt x="14971" y="4071"/>
                  </a:lnTo>
                  <a:lnTo>
                    <a:pt x="14820" y="4284"/>
                  </a:lnTo>
                  <a:lnTo>
                    <a:pt x="14606" y="3980"/>
                  </a:lnTo>
                  <a:close/>
                  <a:moveTo>
                    <a:pt x="18206" y="4517"/>
                  </a:moveTo>
                  <a:lnTo>
                    <a:pt x="18111" y="4646"/>
                  </a:lnTo>
                  <a:lnTo>
                    <a:pt x="17851" y="5189"/>
                  </a:lnTo>
                  <a:lnTo>
                    <a:pt x="17449" y="5131"/>
                  </a:lnTo>
                  <a:cubicBezTo>
                    <a:pt x="17352" y="5393"/>
                    <a:pt x="17351" y="5735"/>
                    <a:pt x="17448" y="5998"/>
                  </a:cubicBezTo>
                  <a:cubicBezTo>
                    <a:pt x="17510" y="6165"/>
                    <a:pt x="17606" y="6280"/>
                    <a:pt x="17714" y="6318"/>
                  </a:cubicBezTo>
                  <a:lnTo>
                    <a:pt x="18200" y="5830"/>
                  </a:lnTo>
                  <a:cubicBezTo>
                    <a:pt x="18281" y="5850"/>
                    <a:pt x="18352" y="5935"/>
                    <a:pt x="18394" y="6062"/>
                  </a:cubicBezTo>
                  <a:cubicBezTo>
                    <a:pt x="18464" y="6278"/>
                    <a:pt x="18438" y="6554"/>
                    <a:pt x="18332" y="6716"/>
                  </a:cubicBezTo>
                  <a:lnTo>
                    <a:pt x="17763" y="6754"/>
                  </a:lnTo>
                  <a:cubicBezTo>
                    <a:pt x="17720" y="6847"/>
                    <a:pt x="17700" y="6968"/>
                    <a:pt x="17708" y="7087"/>
                  </a:cubicBezTo>
                  <a:cubicBezTo>
                    <a:pt x="17723" y="7295"/>
                    <a:pt x="17814" y="7461"/>
                    <a:pt x="17928" y="7485"/>
                  </a:cubicBezTo>
                  <a:cubicBezTo>
                    <a:pt x="18036" y="7403"/>
                    <a:pt x="18143" y="7320"/>
                    <a:pt x="18251" y="7239"/>
                  </a:cubicBezTo>
                  <a:cubicBezTo>
                    <a:pt x="18398" y="7129"/>
                    <a:pt x="18544" y="7019"/>
                    <a:pt x="18692" y="6913"/>
                  </a:cubicBezTo>
                  <a:lnTo>
                    <a:pt x="18766" y="6337"/>
                  </a:lnTo>
                  <a:lnTo>
                    <a:pt x="18801" y="6195"/>
                  </a:lnTo>
                  <a:cubicBezTo>
                    <a:pt x="18635" y="5691"/>
                    <a:pt x="18464" y="5193"/>
                    <a:pt x="18284" y="4711"/>
                  </a:cubicBezTo>
                  <a:cubicBezTo>
                    <a:pt x="18258" y="4644"/>
                    <a:pt x="18232" y="4583"/>
                    <a:pt x="18206" y="4517"/>
                  </a:cubicBezTo>
                  <a:close/>
                  <a:moveTo>
                    <a:pt x="16416" y="6331"/>
                  </a:moveTo>
                  <a:lnTo>
                    <a:pt x="16215" y="6347"/>
                  </a:lnTo>
                  <a:lnTo>
                    <a:pt x="16235" y="6703"/>
                  </a:lnTo>
                  <a:lnTo>
                    <a:pt x="16416" y="7058"/>
                  </a:lnTo>
                  <a:lnTo>
                    <a:pt x="16498" y="7624"/>
                  </a:lnTo>
                  <a:lnTo>
                    <a:pt x="16256" y="8045"/>
                  </a:lnTo>
                  <a:lnTo>
                    <a:pt x="16226" y="8520"/>
                  </a:lnTo>
                  <a:lnTo>
                    <a:pt x="16625" y="8445"/>
                  </a:lnTo>
                  <a:lnTo>
                    <a:pt x="16961" y="7909"/>
                  </a:lnTo>
                  <a:lnTo>
                    <a:pt x="16912" y="7411"/>
                  </a:lnTo>
                  <a:lnTo>
                    <a:pt x="16692" y="7016"/>
                  </a:lnTo>
                  <a:lnTo>
                    <a:pt x="16585" y="6657"/>
                  </a:lnTo>
                  <a:lnTo>
                    <a:pt x="16416" y="6331"/>
                  </a:lnTo>
                  <a:close/>
                  <a:moveTo>
                    <a:pt x="16017" y="7117"/>
                  </a:moveTo>
                  <a:lnTo>
                    <a:pt x="15475" y="7382"/>
                  </a:lnTo>
                  <a:lnTo>
                    <a:pt x="15384" y="7948"/>
                  </a:lnTo>
                  <a:lnTo>
                    <a:pt x="15583" y="8281"/>
                  </a:lnTo>
                  <a:lnTo>
                    <a:pt x="15866" y="8009"/>
                  </a:lnTo>
                  <a:lnTo>
                    <a:pt x="16007" y="7479"/>
                  </a:lnTo>
                  <a:lnTo>
                    <a:pt x="16017" y="7117"/>
                  </a:lnTo>
                  <a:close/>
                  <a:moveTo>
                    <a:pt x="19193" y="7440"/>
                  </a:moveTo>
                  <a:lnTo>
                    <a:pt x="18835" y="7634"/>
                  </a:lnTo>
                  <a:lnTo>
                    <a:pt x="18302" y="8158"/>
                  </a:lnTo>
                  <a:lnTo>
                    <a:pt x="17708" y="8009"/>
                  </a:lnTo>
                  <a:lnTo>
                    <a:pt x="17406" y="8229"/>
                  </a:lnTo>
                  <a:lnTo>
                    <a:pt x="16895" y="8795"/>
                  </a:lnTo>
                  <a:lnTo>
                    <a:pt x="16376" y="9099"/>
                  </a:lnTo>
                  <a:lnTo>
                    <a:pt x="16532" y="9587"/>
                  </a:lnTo>
                  <a:cubicBezTo>
                    <a:pt x="16675" y="9672"/>
                    <a:pt x="16770" y="9918"/>
                    <a:pt x="16763" y="10192"/>
                  </a:cubicBezTo>
                  <a:cubicBezTo>
                    <a:pt x="16755" y="10473"/>
                    <a:pt x="16642" y="10711"/>
                    <a:pt x="16490" y="10764"/>
                  </a:cubicBezTo>
                  <a:lnTo>
                    <a:pt x="15854" y="10528"/>
                  </a:lnTo>
                  <a:lnTo>
                    <a:pt x="15415" y="10479"/>
                  </a:lnTo>
                  <a:lnTo>
                    <a:pt x="15367" y="11197"/>
                  </a:lnTo>
                  <a:lnTo>
                    <a:pt x="15775" y="12439"/>
                  </a:lnTo>
                  <a:lnTo>
                    <a:pt x="15745" y="12675"/>
                  </a:lnTo>
                  <a:lnTo>
                    <a:pt x="16317" y="12381"/>
                  </a:lnTo>
                  <a:lnTo>
                    <a:pt x="16735" y="12245"/>
                  </a:lnTo>
                  <a:lnTo>
                    <a:pt x="16777" y="11385"/>
                  </a:lnTo>
                  <a:lnTo>
                    <a:pt x="17067" y="11171"/>
                  </a:lnTo>
                  <a:lnTo>
                    <a:pt x="17155" y="10386"/>
                  </a:lnTo>
                  <a:lnTo>
                    <a:pt x="17509" y="10308"/>
                  </a:lnTo>
                  <a:lnTo>
                    <a:pt x="17830" y="10308"/>
                  </a:lnTo>
                  <a:lnTo>
                    <a:pt x="18024" y="10835"/>
                  </a:lnTo>
                  <a:lnTo>
                    <a:pt x="18388" y="10835"/>
                  </a:lnTo>
                  <a:lnTo>
                    <a:pt x="18481" y="11362"/>
                  </a:lnTo>
                  <a:lnTo>
                    <a:pt x="18809" y="11440"/>
                  </a:lnTo>
                  <a:lnTo>
                    <a:pt x="18906" y="12161"/>
                  </a:lnTo>
                  <a:lnTo>
                    <a:pt x="18610" y="12500"/>
                  </a:lnTo>
                  <a:lnTo>
                    <a:pt x="19077" y="12578"/>
                  </a:lnTo>
                  <a:lnTo>
                    <a:pt x="19191" y="11947"/>
                  </a:lnTo>
                  <a:lnTo>
                    <a:pt x="19190" y="11401"/>
                  </a:lnTo>
                  <a:lnTo>
                    <a:pt x="18852" y="11126"/>
                  </a:lnTo>
                  <a:lnTo>
                    <a:pt x="18767" y="10696"/>
                  </a:lnTo>
                  <a:lnTo>
                    <a:pt x="18991" y="10712"/>
                  </a:lnTo>
                  <a:lnTo>
                    <a:pt x="19236" y="10926"/>
                  </a:lnTo>
                  <a:lnTo>
                    <a:pt x="19448" y="11818"/>
                  </a:lnTo>
                  <a:lnTo>
                    <a:pt x="19606" y="12510"/>
                  </a:lnTo>
                  <a:lnTo>
                    <a:pt x="19820" y="12559"/>
                  </a:lnTo>
                  <a:lnTo>
                    <a:pt x="19906" y="11685"/>
                  </a:lnTo>
                  <a:lnTo>
                    <a:pt x="20197" y="11563"/>
                  </a:lnTo>
                  <a:lnTo>
                    <a:pt x="20316" y="12070"/>
                  </a:lnTo>
                  <a:lnTo>
                    <a:pt x="20357" y="12177"/>
                  </a:lnTo>
                  <a:cubicBezTo>
                    <a:pt x="20024" y="10531"/>
                    <a:pt x="19640" y="8942"/>
                    <a:pt x="19193" y="7440"/>
                  </a:cubicBezTo>
                  <a:close/>
                  <a:moveTo>
                    <a:pt x="17755" y="12458"/>
                  </a:moveTo>
                  <a:lnTo>
                    <a:pt x="17122" y="12714"/>
                  </a:lnTo>
                  <a:lnTo>
                    <a:pt x="16526" y="13500"/>
                  </a:lnTo>
                  <a:lnTo>
                    <a:pt x="15885" y="13360"/>
                  </a:lnTo>
                  <a:lnTo>
                    <a:pt x="15328" y="13752"/>
                  </a:lnTo>
                  <a:lnTo>
                    <a:pt x="15306" y="14379"/>
                  </a:lnTo>
                  <a:lnTo>
                    <a:pt x="15299" y="15223"/>
                  </a:lnTo>
                  <a:lnTo>
                    <a:pt x="14697" y="15689"/>
                  </a:lnTo>
                  <a:lnTo>
                    <a:pt x="14346" y="16694"/>
                  </a:lnTo>
                  <a:lnTo>
                    <a:pt x="14311" y="17066"/>
                  </a:lnTo>
                  <a:cubicBezTo>
                    <a:pt x="15877" y="17437"/>
                    <a:pt x="17346" y="17995"/>
                    <a:pt x="18612" y="18751"/>
                  </a:cubicBezTo>
                  <a:cubicBezTo>
                    <a:pt x="20005" y="19581"/>
                    <a:pt x="20992" y="20560"/>
                    <a:pt x="21600" y="21600"/>
                  </a:cubicBezTo>
                  <a:cubicBezTo>
                    <a:pt x="21433" y="19192"/>
                    <a:pt x="21163" y="16829"/>
                    <a:pt x="20791" y="14554"/>
                  </a:cubicBezTo>
                  <a:lnTo>
                    <a:pt x="20525" y="14670"/>
                  </a:lnTo>
                  <a:lnTo>
                    <a:pt x="20363" y="14182"/>
                  </a:lnTo>
                  <a:lnTo>
                    <a:pt x="20017" y="14308"/>
                  </a:lnTo>
                  <a:lnTo>
                    <a:pt x="19621" y="13736"/>
                  </a:lnTo>
                  <a:lnTo>
                    <a:pt x="19578" y="14709"/>
                  </a:lnTo>
                  <a:cubicBezTo>
                    <a:pt x="19486" y="14817"/>
                    <a:pt x="19378" y="14875"/>
                    <a:pt x="19268" y="14874"/>
                  </a:cubicBezTo>
                  <a:cubicBezTo>
                    <a:pt x="19126" y="14872"/>
                    <a:pt x="18990" y="14775"/>
                    <a:pt x="18886" y="14602"/>
                  </a:cubicBezTo>
                  <a:lnTo>
                    <a:pt x="18826" y="14208"/>
                  </a:lnTo>
                  <a:lnTo>
                    <a:pt x="18374" y="14369"/>
                  </a:lnTo>
                  <a:lnTo>
                    <a:pt x="18117" y="14156"/>
                  </a:lnTo>
                  <a:lnTo>
                    <a:pt x="18213" y="12649"/>
                  </a:lnTo>
                  <a:lnTo>
                    <a:pt x="17755" y="12458"/>
                  </a:lnTo>
                  <a:close/>
                  <a:moveTo>
                    <a:pt x="3868" y="17140"/>
                  </a:moveTo>
                  <a:lnTo>
                    <a:pt x="3534" y="17257"/>
                  </a:lnTo>
                  <a:lnTo>
                    <a:pt x="3488" y="17474"/>
                  </a:lnTo>
                  <a:cubicBezTo>
                    <a:pt x="3644" y="17422"/>
                    <a:pt x="3802" y="17372"/>
                    <a:pt x="3961" y="17325"/>
                  </a:cubicBezTo>
                  <a:lnTo>
                    <a:pt x="3868" y="17140"/>
                  </a:ln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28685" name="AutoShape 13"/>
          <p:cNvSpPr/>
          <p:nvPr/>
        </p:nvSpPr>
        <p:spPr bwMode="auto">
          <a:xfrm>
            <a:off x="4711188" y="2875320"/>
            <a:ext cx="2185035" cy="41137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6" name="AutoShape 14"/>
          <p:cNvSpPr/>
          <p:nvPr/>
        </p:nvSpPr>
        <p:spPr bwMode="auto">
          <a:xfrm>
            <a:off x="4855895" y="2898747"/>
            <a:ext cx="1871509" cy="33419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7" name="AutoShape 15"/>
          <p:cNvSpPr/>
          <p:nvPr/>
        </p:nvSpPr>
        <p:spPr bwMode="auto">
          <a:xfrm>
            <a:off x="5039872" y="2918730"/>
            <a:ext cx="1507681" cy="2604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8" name="AutoShape 16"/>
          <p:cNvSpPr/>
          <p:nvPr/>
        </p:nvSpPr>
        <p:spPr bwMode="auto">
          <a:xfrm>
            <a:off x="5246592" y="2933201"/>
            <a:ext cx="1094241" cy="2101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9" name="AutoShape 17"/>
          <p:cNvSpPr/>
          <p:nvPr/>
        </p:nvSpPr>
        <p:spPr bwMode="auto">
          <a:xfrm>
            <a:off x="5363046" y="2658953"/>
            <a:ext cx="817924" cy="450650"/>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2" name="Line 20"/>
          <p:cNvSpPr>
            <a:spLocks noChangeShapeType="1"/>
          </p:cNvSpPr>
          <p:nvPr/>
        </p:nvSpPr>
        <p:spPr bwMode="auto">
          <a:xfrm flipH="1" flipV="1">
            <a:off x="3512898" y="2958006"/>
            <a:ext cx="1478052"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3" name="Line 21"/>
          <p:cNvSpPr>
            <a:spLocks noChangeShapeType="1"/>
          </p:cNvSpPr>
          <p:nvPr/>
        </p:nvSpPr>
        <p:spPr bwMode="auto">
          <a:xfrm flipH="1">
            <a:off x="4244690" y="3199871"/>
            <a:ext cx="1176241" cy="117624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4" name="Line 22"/>
          <p:cNvSpPr>
            <a:spLocks noChangeShapeType="1"/>
          </p:cNvSpPr>
          <p:nvPr/>
        </p:nvSpPr>
        <p:spPr bwMode="auto">
          <a:xfrm>
            <a:off x="5810250" y="2802279"/>
            <a:ext cx="2444815"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5" name="Line 23"/>
          <p:cNvSpPr>
            <a:spLocks noChangeShapeType="1"/>
          </p:cNvSpPr>
          <p:nvPr/>
        </p:nvSpPr>
        <p:spPr bwMode="auto">
          <a:xfrm>
            <a:off x="5798535" y="3160594"/>
            <a:ext cx="0" cy="117830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6" name="Line 24"/>
          <p:cNvSpPr>
            <a:spLocks noChangeShapeType="1"/>
          </p:cNvSpPr>
          <p:nvPr/>
        </p:nvSpPr>
        <p:spPr bwMode="auto">
          <a:xfrm>
            <a:off x="6073478" y="3117185"/>
            <a:ext cx="1258927" cy="125892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8" name="AutoShape 26"/>
          <p:cNvSpPr/>
          <p:nvPr/>
        </p:nvSpPr>
        <p:spPr bwMode="auto">
          <a:xfrm>
            <a:off x="8405606" y="2719426"/>
            <a:ext cx="1410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Increasing Usage</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9" name="AutoShape 27"/>
          <p:cNvSpPr/>
          <p:nvPr/>
        </p:nvSpPr>
        <p:spPr bwMode="auto">
          <a:xfrm>
            <a:off x="8157902" y="4295697"/>
            <a:ext cx="3180658" cy="19221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&amp; VR has seen widespread adoption across various industries from gaming to healthcare.</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These adoptions range from providing immersive experiences for customers to practicing surgery in hospitals.</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Examples include OSSOVR, PokemonGO, Tilt Brush, Enscape and Toyota’s TeenDrive 365..</a:t>
            </a:r>
          </a:p>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endPar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0" name="AutoShape 28"/>
          <p:cNvSpPr/>
          <p:nvPr/>
        </p:nvSpPr>
        <p:spPr bwMode="auto">
          <a:xfrm>
            <a:off x="8157902" y="4199810"/>
            <a:ext cx="2261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Industry Adoption</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1" name="AutoShape 29"/>
          <p:cNvSpPr/>
          <p:nvPr/>
        </p:nvSpPr>
        <p:spPr bwMode="auto">
          <a:xfrm>
            <a:off x="4891487" y="5230755"/>
            <a:ext cx="2555886" cy="953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AR/VR technologies revolutionize training with realistic simulations.</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enhance experiential </a:t>
            </a: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learning</a:t>
            </a: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for emergency preparedness, military training, healthcare, etc.</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are even being used in pólice training.</a:t>
            </a:r>
          </a:p>
        </p:txBody>
      </p:sp>
      <p:sp>
        <p:nvSpPr>
          <p:cNvPr id="28702" name="AutoShape 30"/>
          <p:cNvSpPr/>
          <p:nvPr/>
        </p:nvSpPr>
        <p:spPr bwMode="auto">
          <a:xfrm>
            <a:off x="4905154" y="4909355"/>
            <a:ext cx="2264279" cy="1963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Enhance Skill Training</a:t>
            </a:r>
          </a:p>
        </p:txBody>
      </p:sp>
      <p:sp>
        <p:nvSpPr>
          <p:cNvPr id="28703" name="AutoShape 31"/>
          <p:cNvSpPr/>
          <p:nvPr/>
        </p:nvSpPr>
        <p:spPr bwMode="auto">
          <a:xfrm>
            <a:off x="1778603" y="4713045"/>
            <a:ext cx="2541562" cy="9960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VR creates simulated environments for immersive experiences.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immerses users in computer-generated environments.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uses interactive devices like goggles, headsets, gloves or body suits..</a:t>
            </a: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4" name="AutoShape 32"/>
          <p:cNvSpPr/>
          <p:nvPr/>
        </p:nvSpPr>
        <p:spPr bwMode="auto">
          <a:xfrm>
            <a:off x="2074138" y="4358218"/>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Virtual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5" name="AutoShape 33"/>
          <p:cNvSpPr/>
          <p:nvPr/>
        </p:nvSpPr>
        <p:spPr bwMode="auto">
          <a:xfrm>
            <a:off x="1220151" y="3068139"/>
            <a:ext cx="2254779" cy="11622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overlays digital information onto the real world </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utilizes human senses and combines computer-generated data with reality.</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Its integration of senses has led it to being used in various fields like marketing, shopping etc.</a:t>
            </a:r>
            <a:endParaRPr lang="es-ES" altLang="zh-CN" sz="10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6" name="AutoShape 34"/>
          <p:cNvSpPr/>
          <p:nvPr/>
        </p:nvSpPr>
        <p:spPr bwMode="auto">
          <a:xfrm>
            <a:off x="1278243" y="2764224"/>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Augmented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Rectangle 3">
            <a:extLst>
              <a:ext uri="{FF2B5EF4-FFF2-40B4-BE49-F238E27FC236}">
                <a16:creationId xmlns:a16="http://schemas.microsoft.com/office/drawing/2014/main" id="{C38D3A06-42DC-0F37-2D39-E74091F1A23A}"/>
              </a:ext>
            </a:extLst>
          </p:cNvPr>
          <p:cNvSpPr/>
          <p:nvPr/>
        </p:nvSpPr>
        <p:spPr>
          <a:xfrm>
            <a:off x="0" y="288483"/>
            <a:ext cx="4261282" cy="7091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Introduction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8479DD-782E-49C4-8B39-67D380EB6C2B}"/>
              </a:ext>
            </a:extLst>
          </p:cNvPr>
          <p:cNvSpPr txBox="1"/>
          <p:nvPr/>
        </p:nvSpPr>
        <p:spPr>
          <a:xfrm>
            <a:off x="8351014" y="3013662"/>
            <a:ext cx="2729639" cy="832407"/>
          </a:xfrm>
          <a:prstGeom prst="rect">
            <a:avLst/>
          </a:prstGeom>
          <a:noFill/>
        </p:spPr>
        <p:txBody>
          <a:bodyPr wrap="square" rtlCol="0">
            <a:spAutoFit/>
          </a:bodyPr>
          <a:lstStyle/>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Global AR/VR headset shipments projected to reach 43.5 million by 2025.</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 Annual Growth rate of AR/VR 2024-2028 is projected at 10.77%</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ugmented Reality: Enhancing Our World One Overlay at a Time | The Science  Net">
            <a:extLst>
              <a:ext uri="{FF2B5EF4-FFF2-40B4-BE49-F238E27FC236}">
                <a16:creationId xmlns:a16="http://schemas.microsoft.com/office/drawing/2014/main" id="{EFEB64C6-147E-4C39-B961-C83773BB6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22" y="266212"/>
            <a:ext cx="5246558" cy="5165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VR? The devices and apps that turn the real world virtual">
            <a:extLst>
              <a:ext uri="{FF2B5EF4-FFF2-40B4-BE49-F238E27FC236}">
                <a16:creationId xmlns:a16="http://schemas.microsoft.com/office/drawing/2014/main" id="{C51E74A8-AF6C-45B3-9A5E-CFE3E7612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620" y="266212"/>
            <a:ext cx="5246557" cy="5165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8F8A35-EE30-417C-BAFC-2DF426949B22}"/>
              </a:ext>
            </a:extLst>
          </p:cNvPr>
          <p:cNvSpPr txBox="1"/>
          <p:nvPr/>
        </p:nvSpPr>
        <p:spPr>
          <a:xfrm>
            <a:off x="929389" y="5793698"/>
            <a:ext cx="3927423" cy="400110"/>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Augmented Reality</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7BA71E-E01E-4659-823C-9FCA9C94242F}"/>
              </a:ext>
            </a:extLst>
          </p:cNvPr>
          <p:cNvSpPr txBox="1"/>
          <p:nvPr/>
        </p:nvSpPr>
        <p:spPr>
          <a:xfrm>
            <a:off x="7335186" y="5771213"/>
            <a:ext cx="3927423" cy="374754"/>
          </a:xfrm>
          <a:prstGeom prst="rect">
            <a:avLst/>
          </a:prstGeom>
          <a:noFill/>
        </p:spPr>
        <p:txBody>
          <a:bodyPr wrap="square" rtlCol="0">
            <a:spAutoFit/>
          </a:bodyPr>
          <a:lstStyle>
            <a:defPPr>
              <a:defRPr lang="en-US"/>
            </a:defPPr>
            <a:lvl1pPr algn="ctr">
              <a:defRPr sz="2000">
                <a:solidFill>
                  <a:schemeClr val="bg1"/>
                </a:solidFill>
                <a:latin typeface="Times New Roman" panose="02020603050405020304" pitchFamily="18" charset="0"/>
                <a:cs typeface="Times New Roman" panose="02020603050405020304" pitchFamily="18" charset="0"/>
              </a:defRPr>
            </a:lvl1pPr>
          </a:lstStyle>
          <a:p>
            <a:r>
              <a:rPr lang="en-US" b="1" dirty="0"/>
              <a:t>Virtual Reality</a:t>
            </a:r>
            <a:endParaRPr lang="en-IN" b="1" dirty="0"/>
          </a:p>
        </p:txBody>
      </p:sp>
    </p:spTree>
    <p:extLst>
      <p:ext uri="{BB962C8B-B14F-4D97-AF65-F5344CB8AC3E}">
        <p14:creationId xmlns:p14="http://schemas.microsoft.com/office/powerpoint/2010/main" val="15275347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39095-00DF-6546-4F69-493EA4F237DA}"/>
              </a:ext>
            </a:extLst>
          </p:cNvPr>
          <p:cNvSpPr/>
          <p:nvPr/>
        </p:nvSpPr>
        <p:spPr>
          <a:xfrm>
            <a:off x="0" y="304800"/>
            <a:ext cx="4314825"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Examples and Related Work</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89E319E5-9E35-A262-B57F-CC2E2C4433ED}"/>
              </a:ext>
            </a:extLst>
          </p:cNvPr>
          <p:cNvGraphicFramePr>
            <a:graphicFrameLocks noGrp="1"/>
          </p:cNvGraphicFramePr>
          <p:nvPr>
            <p:extLst>
              <p:ext uri="{D42A27DB-BD31-4B8C-83A1-F6EECF244321}">
                <p14:modId xmlns:p14="http://schemas.microsoft.com/office/powerpoint/2010/main" val="1036229018"/>
              </p:ext>
            </p:extLst>
          </p:nvPr>
        </p:nvGraphicFramePr>
        <p:xfrm>
          <a:off x="609600" y="1195754"/>
          <a:ext cx="11245515" cy="5357446"/>
        </p:xfrm>
        <a:graphic>
          <a:graphicData uri="http://schemas.openxmlformats.org/drawingml/2006/table">
            <a:tbl>
              <a:tblPr firstRow="1" firstCol="1" bandRow="1"/>
              <a:tblGrid>
                <a:gridCol w="2810770">
                  <a:extLst>
                    <a:ext uri="{9D8B030D-6E8A-4147-A177-3AD203B41FA5}">
                      <a16:colId xmlns:a16="http://schemas.microsoft.com/office/drawing/2014/main" val="827547879"/>
                    </a:ext>
                  </a:extLst>
                </a:gridCol>
                <a:gridCol w="2810770">
                  <a:extLst>
                    <a:ext uri="{9D8B030D-6E8A-4147-A177-3AD203B41FA5}">
                      <a16:colId xmlns:a16="http://schemas.microsoft.com/office/drawing/2014/main" val="1085800523"/>
                    </a:ext>
                  </a:extLst>
                </a:gridCol>
                <a:gridCol w="2444519">
                  <a:extLst>
                    <a:ext uri="{9D8B030D-6E8A-4147-A177-3AD203B41FA5}">
                      <a16:colId xmlns:a16="http://schemas.microsoft.com/office/drawing/2014/main" val="2073553975"/>
                    </a:ext>
                  </a:extLst>
                </a:gridCol>
                <a:gridCol w="3179456">
                  <a:extLst>
                    <a:ext uri="{9D8B030D-6E8A-4147-A177-3AD203B41FA5}">
                      <a16:colId xmlns:a16="http://schemas.microsoft.com/office/drawing/2014/main" val="2747251835"/>
                    </a:ext>
                  </a:extLst>
                </a:gridCol>
              </a:tblGrid>
              <a:tr h="456559">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Reference</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Subject</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Method</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Findings</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114353860"/>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Abdullah M. Al-Ansi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and VR development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Analyzing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Adoption of AR and VR in education recent years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33480087"/>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Dr A Udaya Shankar</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Impact of AR and VR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Literature Review</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Improvement in teaching and learning experience</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21084578"/>
                  </a:ext>
                </a:extLst>
              </a:tr>
              <a:tr h="31816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Patrice </a:t>
                      </a:r>
                      <a:r>
                        <a:rPr lang="en-US" sz="1400" kern="100" dirty="0" err="1">
                          <a:effectLst/>
                          <a:latin typeface="Times New Roman" panose="02020603050405020304" pitchFamily="18" charset="0"/>
                          <a:cs typeface="Times New Roman" panose="02020603050405020304" pitchFamily="18" charset="0"/>
                        </a:rPr>
                        <a:t>Labedan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 in pilot training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Case Study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Cardiac activities during training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814827128"/>
                  </a:ext>
                </a:extLst>
              </a:tr>
              <a:tr h="71339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Zain Hussain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Use of AR and VR for improving knowledge and skills in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Randomized Trials and Pre-test, Post-test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Effectiveness of AR/VR devices for teaching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74720271"/>
                  </a:ext>
                </a:extLst>
              </a:tr>
              <a:tr h="80658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Min-Chai Hsieh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for primary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ADDIE model with Pre and Post 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Using augmented reality to enhance learning experience of children for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930032645"/>
                  </a:ext>
                </a:extLst>
              </a:tr>
              <a:tr h="1131542">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İbrahim </a:t>
                      </a:r>
                      <a:r>
                        <a:rPr lang="en-US" sz="1400" kern="100" dirty="0" err="1">
                          <a:effectLst/>
                          <a:latin typeface="Times New Roman" panose="02020603050405020304" pitchFamily="18" charset="0"/>
                          <a:cs typeface="Times New Roman" panose="02020603050405020304" pitchFamily="18" charset="0"/>
                        </a:rPr>
                        <a:t>Yaşar</a:t>
                      </a:r>
                      <a:r>
                        <a:rPr lang="en-US" sz="1400" kern="100" dirty="0">
                          <a:effectLst/>
                          <a:latin typeface="Times New Roman" panose="02020603050405020304" pitchFamily="18" charset="0"/>
                          <a:cs typeface="Times New Roman" panose="02020603050405020304" pitchFamily="18" charset="0"/>
                        </a:rPr>
                        <a:t> Kazu</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Engagement of AR and VR in higher studies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Data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VR's adaptability and potential for personalized learning experiences contributing to more efficient and effective learning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113301"/>
                  </a:ext>
                </a:extLst>
              </a:tr>
              <a:tr h="969503">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Jing Zhang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Trends in the Use of Augmented Reality, Virtual Reality, and Mixed Reality in Surgical Research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Global Bibliometric and Visualized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IN" sz="1400" u="none" strike="noStrike" kern="100" dirty="0">
                          <a:effectLst/>
                          <a:latin typeface="Times New Roman" panose="02020603050405020304" pitchFamily="18" charset="0"/>
                          <a:cs typeface="Times New Roman" panose="02020603050405020304" pitchFamily="18" charset="0"/>
                        </a:rPr>
                        <a:t>use of augmented reality (AR), virtual reality (VR), and mixed reality (MR) in surgical research</a:t>
                      </a:r>
                      <a:r>
                        <a:rPr lang="en-US" sz="1400" kern="100" dirty="0">
                          <a:effectLst/>
                          <a:latin typeface="Times New Roman" panose="02020603050405020304" pitchFamily="18" charset="0"/>
                          <a:cs typeface="Times New Roman" panose="02020603050405020304" pitchFamily="18" charset="0"/>
                        </a:rPr>
                        <a:t> increased globally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383846023"/>
                  </a:ext>
                </a:extLst>
              </a:tr>
            </a:tbl>
          </a:graphicData>
        </a:graphic>
      </p:graphicFrame>
    </p:spTree>
    <p:extLst>
      <p:ext uri="{BB962C8B-B14F-4D97-AF65-F5344CB8AC3E}">
        <p14:creationId xmlns:p14="http://schemas.microsoft.com/office/powerpoint/2010/main" val="31260543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Freeform 6"/>
          <p:cNvSpPr/>
          <p:nvPr/>
        </p:nvSpPr>
        <p:spPr bwMode="auto">
          <a:xfrm>
            <a:off x="3468702" y="3402012"/>
            <a:ext cx="1350019" cy="946151"/>
          </a:xfrm>
          <a:custGeom>
            <a:avLst/>
            <a:gdLst>
              <a:gd name="T0" fmla="*/ 0 w 1432"/>
              <a:gd name="T1" fmla="*/ 2147483646 h 1002"/>
              <a:gd name="T2" fmla="*/ 2147483646 w 1432"/>
              <a:gd name="T3" fmla="*/ 0 h 1002"/>
              <a:gd name="T4" fmla="*/ 2147483646 w 1432"/>
              <a:gd name="T5" fmla="*/ 2147483646 h 1002"/>
              <a:gd name="T6" fmla="*/ 2147483646 w 1432"/>
              <a:gd name="T7" fmla="*/ 2147483646 h 1002"/>
              <a:gd name="T8" fmla="*/ 0 w 1432"/>
              <a:gd name="T9" fmla="*/ 2147483646 h 10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2" h="1002">
                <a:moveTo>
                  <a:pt x="0" y="290"/>
                </a:moveTo>
                <a:lnTo>
                  <a:pt x="1432" y="0"/>
                </a:lnTo>
                <a:lnTo>
                  <a:pt x="1245" y="793"/>
                </a:lnTo>
                <a:lnTo>
                  <a:pt x="275" y="1002"/>
                </a:lnTo>
                <a:lnTo>
                  <a:pt x="0" y="290"/>
                </a:lnTo>
                <a:close/>
              </a:path>
            </a:pathLst>
          </a:custGeom>
          <a:solidFill>
            <a:schemeClr val="accent1">
              <a:lumMod val="40000"/>
              <a:lumOff val="6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37" name="Oval 7"/>
          <p:cNvSpPr>
            <a:spLocks noChangeArrowheads="1"/>
          </p:cNvSpPr>
          <p:nvPr/>
        </p:nvSpPr>
        <p:spPr bwMode="auto">
          <a:xfrm>
            <a:off x="2245595" y="2212975"/>
            <a:ext cx="2205082" cy="2206626"/>
          </a:xfrm>
          <a:prstGeom prst="ellipse">
            <a:avLst/>
          </a:prstGeom>
          <a:solidFill>
            <a:schemeClr val="accent1"/>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0" name="TextBox 8"/>
          <p:cNvSpPr txBox="1">
            <a:spLocks noChangeArrowheads="1"/>
          </p:cNvSpPr>
          <p:nvPr/>
        </p:nvSpPr>
        <p:spPr bwMode="auto">
          <a:xfrm>
            <a:off x="2386716" y="3047039"/>
            <a:ext cx="1942931" cy="502521"/>
          </a:xfrm>
          <a:prstGeom prst="rect">
            <a:avLst/>
          </a:prstGeom>
          <a:noFill/>
          <a:ln w="9525">
            <a:noFill/>
            <a:miter lim="800000"/>
          </a:ln>
        </p:spPr>
        <p:txBody>
          <a:bodyPr wrap="square" lIns="91388" tIns="45694" rIns="91388" bIns="45694">
            <a:spAutoFit/>
          </a:bodyPr>
          <a:lstStyle/>
          <a:p>
            <a:pPr algn="ctr" defTabSz="1218804"/>
            <a:r>
              <a:rPr lang="en-US" altLang="zh-CN" sz="2666" b="1" dirty="0">
                <a:latin typeface="Times New Roman" panose="02020603050405020304" pitchFamily="18" charset="0"/>
                <a:ea typeface="微软雅黑" panose="020B0503020204020204" pitchFamily="34" charset="-122"/>
                <a:cs typeface="Times New Roman" panose="02020603050405020304" pitchFamily="18" charset="0"/>
              </a:rPr>
              <a:t>Hypothesis</a:t>
            </a:r>
            <a:endParaRPr lang="zh-CN" altLang="en-US" sz="2666"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2" name="Freeform 9"/>
          <p:cNvSpPr/>
          <p:nvPr/>
        </p:nvSpPr>
        <p:spPr bwMode="auto">
          <a:xfrm>
            <a:off x="5849034" y="1316887"/>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accent2">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3" name="Freeform 10"/>
          <p:cNvSpPr/>
          <p:nvPr/>
        </p:nvSpPr>
        <p:spPr bwMode="auto">
          <a:xfrm>
            <a:off x="5684050" y="1316889"/>
            <a:ext cx="2282817" cy="420687"/>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2"/>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4" name="Freeform 11"/>
          <p:cNvSpPr/>
          <p:nvPr/>
        </p:nvSpPr>
        <p:spPr bwMode="auto">
          <a:xfrm>
            <a:off x="5849034" y="2879199"/>
            <a:ext cx="2117832" cy="508001"/>
          </a:xfrm>
          <a:custGeom>
            <a:avLst/>
            <a:gdLst>
              <a:gd name="T0" fmla="*/ 0 w 2601"/>
              <a:gd name="T1" fmla="*/ 2147483646 h 626"/>
              <a:gd name="T2" fmla="*/ 2147483646 w 2601"/>
              <a:gd name="T3" fmla="*/ 0 h 626"/>
              <a:gd name="T4" fmla="*/ 2147483646 w 2601"/>
              <a:gd name="T5" fmla="*/ 2147483646 h 626"/>
              <a:gd name="T6" fmla="*/ 2147483646 w 2601"/>
              <a:gd name="T7" fmla="*/ 2147483646 h 626"/>
              <a:gd name="T8" fmla="*/ 0 w 2601"/>
              <a:gd name="T9" fmla="*/ 2147483646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accent3">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5" name="Freeform 12"/>
          <p:cNvSpPr/>
          <p:nvPr/>
        </p:nvSpPr>
        <p:spPr bwMode="auto">
          <a:xfrm>
            <a:off x="5684050" y="28792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3"/>
          </a:solidFill>
          <a:ln w="9525">
            <a:noFill/>
            <a:round/>
          </a:ln>
        </p:spPr>
        <p:txBody>
          <a:bodyPr lIns="91388" tIns="45694" rIns="91388" bIns="45694"/>
          <a:lstStyle/>
          <a:p>
            <a:pPr defTabSz="1218804"/>
            <a:endParaRPr lang="zh-CN" altLang="en-US" sz="2399"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6" name="Freeform 13"/>
          <p:cNvSpPr/>
          <p:nvPr/>
        </p:nvSpPr>
        <p:spPr bwMode="auto">
          <a:xfrm>
            <a:off x="5849034" y="4447601"/>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accent4">
              <a:lumMod val="75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7" name="Freeform 14"/>
          <p:cNvSpPr/>
          <p:nvPr/>
        </p:nvSpPr>
        <p:spPr bwMode="auto">
          <a:xfrm>
            <a:off x="5684050" y="44476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4"/>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8" name="TextBox 17"/>
          <p:cNvSpPr txBox="1">
            <a:spLocks noChangeArrowheads="1"/>
          </p:cNvSpPr>
          <p:nvPr/>
        </p:nvSpPr>
        <p:spPr bwMode="auto">
          <a:xfrm>
            <a:off x="5918577" y="1393424"/>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1</a:t>
            </a:r>
          </a:p>
        </p:txBody>
      </p:sp>
      <p:sp>
        <p:nvSpPr>
          <p:cNvPr id="18449" name="TextBox 18"/>
          <p:cNvSpPr txBox="1">
            <a:spLocks noChangeArrowheads="1"/>
          </p:cNvSpPr>
          <p:nvPr/>
        </p:nvSpPr>
        <p:spPr bwMode="auto">
          <a:xfrm>
            <a:off x="5918577" y="297728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2</a:t>
            </a:r>
          </a:p>
        </p:txBody>
      </p:sp>
      <p:sp>
        <p:nvSpPr>
          <p:cNvPr id="18450" name="TextBox 19"/>
          <p:cNvSpPr txBox="1">
            <a:spLocks noChangeArrowheads="1"/>
          </p:cNvSpPr>
          <p:nvPr/>
        </p:nvSpPr>
        <p:spPr bwMode="auto">
          <a:xfrm>
            <a:off x="5918577" y="455041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3</a:t>
            </a:r>
          </a:p>
        </p:txBody>
      </p:sp>
      <p:sp>
        <p:nvSpPr>
          <p:cNvPr id="18451" name="TextBox 20"/>
          <p:cNvSpPr txBox="1">
            <a:spLocks noChangeArrowheads="1"/>
          </p:cNvSpPr>
          <p:nvPr/>
        </p:nvSpPr>
        <p:spPr bwMode="auto">
          <a:xfrm>
            <a:off x="5677075" y="1894738"/>
            <a:ext cx="5568677"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The Usage and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2" name="TextBox 21"/>
          <p:cNvSpPr txBox="1">
            <a:spLocks noChangeArrowheads="1"/>
          </p:cNvSpPr>
          <p:nvPr/>
        </p:nvSpPr>
        <p:spPr bwMode="auto">
          <a:xfrm>
            <a:off x="5663428" y="3426888"/>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Developing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3" name="TextBox 22"/>
          <p:cNvSpPr txBox="1">
            <a:spLocks noChangeArrowheads="1"/>
          </p:cNvSpPr>
          <p:nvPr/>
        </p:nvSpPr>
        <p:spPr bwMode="auto">
          <a:xfrm>
            <a:off x="5663428" y="5077839"/>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Common use commercial implementation of AR/VR are becoming increasingly popular.</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id="{F2DB35E2-B61B-7D7F-1BC0-970AB365371E}"/>
              </a:ext>
            </a:extLst>
          </p:cNvPr>
          <p:cNvSpPr/>
          <p:nvPr/>
        </p:nvSpPr>
        <p:spPr>
          <a:xfrm>
            <a:off x="0" y="314325"/>
            <a:ext cx="4476466" cy="709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F5371F-6111-1FC9-6CFF-B6AD9EE7F578}"/>
              </a:ext>
            </a:extLst>
          </p:cNvPr>
          <p:cNvSpPr/>
          <p:nvPr/>
        </p:nvSpPr>
        <p:spPr>
          <a:xfrm>
            <a:off x="0" y="295275"/>
            <a:ext cx="5648325" cy="742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1 : Information Study</a:t>
            </a:r>
            <a:endParaRPr lang="en-I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876EE3E1-C3E1-E657-E78B-E55766FDEBE9}"/>
              </a:ext>
            </a:extLst>
          </p:cNvPr>
          <p:cNvGraphicFramePr>
            <a:graphicFrameLocks noGrp="1"/>
          </p:cNvGraphicFramePr>
          <p:nvPr>
            <p:extLst>
              <p:ext uri="{D42A27DB-BD31-4B8C-83A1-F6EECF244321}">
                <p14:modId xmlns:p14="http://schemas.microsoft.com/office/powerpoint/2010/main" val="4294494076"/>
              </p:ext>
            </p:extLst>
          </p:nvPr>
        </p:nvGraphicFramePr>
        <p:xfrm>
          <a:off x="133349" y="1419367"/>
          <a:ext cx="11972926" cy="5253666"/>
        </p:xfrm>
        <a:graphic>
          <a:graphicData uri="http://schemas.openxmlformats.org/drawingml/2006/table">
            <a:tbl>
              <a:tblPr firstRow="1" firstCol="1" bandRow="1"/>
              <a:tblGrid>
                <a:gridCol w="1256091">
                  <a:extLst>
                    <a:ext uri="{9D8B030D-6E8A-4147-A177-3AD203B41FA5}">
                      <a16:colId xmlns:a16="http://schemas.microsoft.com/office/drawing/2014/main" val="2564211876"/>
                    </a:ext>
                  </a:extLst>
                </a:gridCol>
                <a:gridCol w="10716835">
                  <a:extLst>
                    <a:ext uri="{9D8B030D-6E8A-4147-A177-3AD203B41FA5}">
                      <a16:colId xmlns:a16="http://schemas.microsoft.com/office/drawing/2014/main" val="3176765316"/>
                    </a:ext>
                  </a:extLst>
                </a:gridCol>
              </a:tblGrid>
              <a:tr h="536874">
                <a:tc>
                  <a:txBody>
                    <a:bodyPr/>
                    <a:lstStyle/>
                    <a:p>
                      <a:r>
                        <a:rPr lang="en-US" sz="2000" b="1" kern="1200" dirty="0">
                          <a:solidFill>
                            <a:schemeClr val="bg1"/>
                          </a:solidFill>
                          <a:latin typeface="Times New Roman" panose="02020603050405020304" pitchFamily="18" charset="0"/>
                          <a:ea typeface="+mn-ea"/>
                          <a:cs typeface="Times New Roman" panose="02020603050405020304" pitchFamily="18" charset="0"/>
                        </a:rPr>
                        <a:t>Fields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lang="en-US" sz="2000" b="1" dirty="0">
                          <a:solidFill>
                            <a:schemeClr val="bg1"/>
                          </a:solidFill>
                          <a:latin typeface="Times New Roman" panose="02020603050405020304" pitchFamily="18" charset="0"/>
                          <a:cs typeface="Times New Roman" panose="02020603050405020304" pitchFamily="18" charset="0"/>
                        </a:rPr>
                        <a:t>Statistics</a:t>
                      </a:r>
                      <a:endParaRPr lang="en-IN" sz="20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96422205"/>
                  </a:ext>
                </a:extLst>
              </a:tr>
              <a:tr h="358016">
                <a:tc>
                  <a:txBody>
                    <a:bodyPr/>
                    <a:lstStyle/>
                    <a:p>
                      <a:r>
                        <a:rPr lang="en-US" sz="1400" dirty="0">
                          <a:solidFill>
                            <a:schemeClr val="bg1"/>
                          </a:solidFill>
                          <a:latin typeface="Times New Roman" panose="02020603050405020304" pitchFamily="18" charset="0"/>
                          <a:cs typeface="Times New Roman" panose="02020603050405020304" pitchFamily="18" charset="0"/>
                        </a:rPr>
                        <a:t>Education</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VR in education valued at USD 28.85B in 2024, projected to reach USD 67.02B by 2029. 1 in 5 adults in US experience AR and VR.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04240671"/>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Healthcare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AR/VR experienced in healthcare valued at USD 658.2M in 2020, expected to grow to USD 8.5B by 2028 with a CAGR of 18.8%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218288037"/>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Gaming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virtual reality (VR) in gaming market size was valued at USD 7.92 billion in 2021 and is projected to reach USD 53.44 billion in 2028, at a CAGR of 31.4% during 2021-2028</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933263415"/>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Automobile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virtual reality in automotive market size was valued at USD 759.3 million in 2019 and is projected to reach USD 14,727.9 million by 2027, exhibiting a CAGR of 45.1% during the forecast period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6568896"/>
                  </a:ext>
                </a:extLst>
              </a:tr>
              <a:tr h="514845">
                <a:tc>
                  <a:txBody>
                    <a:bodyPr/>
                    <a:lstStyle/>
                    <a:p>
                      <a:r>
                        <a:rPr lang="en-US" sz="1400" dirty="0">
                          <a:solidFill>
                            <a:schemeClr val="bg1"/>
                          </a:solidFill>
                          <a:latin typeface="Times New Roman" panose="02020603050405020304" pitchFamily="18" charset="0"/>
                          <a:cs typeface="Times New Roman" panose="02020603050405020304" pitchFamily="18" charset="0"/>
                        </a:rPr>
                        <a:t>Engineering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engineering and construction sectors’ VR and AR market is projected to reach USD 4.76 billion by 2025.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71353163"/>
                  </a:ext>
                </a:extLst>
              </a:tr>
              <a:tr h="722265">
                <a:tc>
                  <a:txBody>
                    <a:bodyPr/>
                    <a:lstStyle/>
                    <a:p>
                      <a:r>
                        <a:rPr lang="en-US" sz="1400" dirty="0">
                          <a:solidFill>
                            <a:schemeClr val="bg1"/>
                          </a:solidFill>
                          <a:latin typeface="Times New Roman" panose="02020603050405020304" pitchFamily="18" charset="0"/>
                          <a:cs typeface="Times New Roman" panose="02020603050405020304" pitchFamily="18" charset="0"/>
                        </a:rPr>
                        <a:t>Military</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spending on VR is approximately $6.4 billion in the US, $5.1 billion in the Asia Pacific region, and $3 billion in Europe, Middle East, and Africa combined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86379857"/>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Manufacturing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augmented reality &amp; virtual reality in manufacturing market size was valued at USD 8.01 billion in 2022 and is expected to grow at a compound annual growth rate (CAGR) of 28.3%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661323085"/>
                  </a:ext>
                </a:extLst>
              </a:tr>
              <a:tr h="618834">
                <a:tc>
                  <a:txBody>
                    <a:bodyPr/>
                    <a:lstStyle/>
                    <a:p>
                      <a:r>
                        <a:rPr lang="en-US" sz="1400" dirty="0">
                          <a:solidFill>
                            <a:schemeClr val="bg1"/>
                          </a:solidFill>
                          <a:latin typeface="Times New Roman" panose="02020603050405020304" pitchFamily="18" charset="0"/>
                          <a:cs typeface="Times New Roman" panose="02020603050405020304" pitchFamily="18" charset="0"/>
                        </a:rPr>
                        <a:t>Entertainment</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VR/AR usage rates: social media (47%), followed by videogames (40%), live streaming (32%), film and entertainment (31%), advertising (28%), and music (28%). </a:t>
                      </a:r>
                      <a:endParaRPr kumimoji="0" lang="en-IN" sz="1200" b="0" i="0" u="none" strike="noStrike" kern="100" cap="none" spc="0" normalizeH="0" baseline="0" noProof="0" dirty="0">
                        <a:ln>
                          <a:noFill/>
                        </a:ln>
                        <a:solidFill>
                          <a:prstClr val="black"/>
                        </a:solidFill>
                        <a:effectLst/>
                        <a:highlight>
                          <a:srgbClr val="FFFFFF"/>
                        </a:highlight>
                        <a:uLnTx/>
                        <a:uFillTx/>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533320012"/>
                  </a:ext>
                </a:extLst>
              </a:tr>
            </a:tbl>
          </a:graphicData>
        </a:graphic>
      </p:graphicFrame>
    </p:spTree>
    <p:extLst>
      <p:ext uri="{BB962C8B-B14F-4D97-AF65-F5344CB8AC3E}">
        <p14:creationId xmlns:p14="http://schemas.microsoft.com/office/powerpoint/2010/main" val="42091700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A2C83-BC9A-C3D1-981D-6B6C63075499}"/>
              </a:ext>
            </a:extLst>
          </p:cNvPr>
          <p:cNvSpPr/>
          <p:nvPr/>
        </p:nvSpPr>
        <p:spPr>
          <a:xfrm>
            <a:off x="0" y="304800"/>
            <a:ext cx="4276725" cy="676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Graph &amp; Charts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Content Placeholder 3">
            <a:extLst>
              <a:ext uri="{FF2B5EF4-FFF2-40B4-BE49-F238E27FC236}">
                <a16:creationId xmlns:a16="http://schemas.microsoft.com/office/drawing/2014/main" id="{29614A2D-02D5-D019-F9D0-01AD0CD9209E}"/>
              </a:ext>
            </a:extLst>
          </p:cNvPr>
          <p:cNvGraphicFramePr>
            <a:graphicFrameLocks/>
          </p:cNvGraphicFramePr>
          <p:nvPr>
            <p:extLst>
              <p:ext uri="{D42A27DB-BD31-4B8C-83A1-F6EECF244321}">
                <p14:modId xmlns:p14="http://schemas.microsoft.com/office/powerpoint/2010/main" val="4094243265"/>
              </p:ext>
            </p:extLst>
          </p:nvPr>
        </p:nvGraphicFramePr>
        <p:xfrm>
          <a:off x="497572" y="981075"/>
          <a:ext cx="5765398" cy="28999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3">
            <a:extLst>
              <a:ext uri="{FF2B5EF4-FFF2-40B4-BE49-F238E27FC236}">
                <a16:creationId xmlns:a16="http://schemas.microsoft.com/office/drawing/2014/main" id="{EC40C491-924A-3EB1-497D-06D75B9ABD54}"/>
              </a:ext>
            </a:extLst>
          </p:cNvPr>
          <p:cNvGraphicFramePr>
            <a:graphicFrameLocks/>
          </p:cNvGraphicFramePr>
          <p:nvPr>
            <p:extLst>
              <p:ext uri="{D42A27DB-BD31-4B8C-83A1-F6EECF244321}">
                <p14:modId xmlns:p14="http://schemas.microsoft.com/office/powerpoint/2010/main" val="4237433599"/>
              </p:ext>
            </p:extLst>
          </p:nvPr>
        </p:nvGraphicFramePr>
        <p:xfrm>
          <a:off x="2003517" y="3864589"/>
          <a:ext cx="8518905" cy="26886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CE99D8EA-BB0E-9793-078F-DD44719D9623}"/>
              </a:ext>
            </a:extLst>
          </p:cNvPr>
          <p:cNvGraphicFramePr>
            <a:graphicFrameLocks/>
          </p:cNvGraphicFramePr>
          <p:nvPr>
            <p:extLst>
              <p:ext uri="{D42A27DB-BD31-4B8C-83A1-F6EECF244321}">
                <p14:modId xmlns:p14="http://schemas.microsoft.com/office/powerpoint/2010/main" val="1920567210"/>
              </p:ext>
            </p:extLst>
          </p:nvPr>
        </p:nvGraphicFramePr>
        <p:xfrm>
          <a:off x="6591795" y="981075"/>
          <a:ext cx="5122533" cy="2899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46492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4"/>
          <p:cNvSpPr txBox="1"/>
          <p:nvPr/>
        </p:nvSpPr>
        <p:spPr>
          <a:xfrm>
            <a:off x="1972606" y="4511388"/>
            <a:ext cx="8381044" cy="1577163"/>
          </a:xfrm>
          <a:prstGeom prst="rect">
            <a:avLst/>
          </a:prstGeom>
          <a:noFill/>
        </p:spPr>
        <p:txBody>
          <a:bodyPr wrap="square" lIns="0" tIns="0" rIns="0" bIns="0" rtlCol="0">
            <a:spAutoFit/>
          </a:bodyPr>
          <a:lstStyle/>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AR and VR technologies are continuously reshaping multiple sectors, like education, healthcare, gaming, automotive, engineering, military, manufacturing and entertainment. </a:t>
            </a:r>
          </a:p>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Throughout all fields it can be said that </a:t>
            </a:r>
            <a:r>
              <a:rPr lang="en-US" altLang="zh-CN" sz="1400" dirty="0" err="1">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immersiveness</a:t>
            </a: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 is the common attraction, as the AR/VR technologies allow the simulation of various things with good accuracy, allowing people to gain experience without experiencing those situations in reality.</a:t>
            </a:r>
          </a:p>
        </p:txBody>
      </p:sp>
      <p:sp>
        <p:nvSpPr>
          <p:cNvPr id="10" name="矩形 9"/>
          <p:cNvSpPr/>
          <p:nvPr/>
        </p:nvSpPr>
        <p:spPr>
          <a:xfrm>
            <a:off x="1403656" y="4400372"/>
            <a:ext cx="9995627" cy="187163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1330656"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13"/>
          <p:cNvSpPr/>
          <p:nvPr/>
        </p:nvSpPr>
        <p:spPr>
          <a:xfrm>
            <a:off x="11322472"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p:cNvGrpSpPr/>
          <p:nvPr/>
        </p:nvGrpSpPr>
        <p:grpSpPr>
          <a:xfrm>
            <a:off x="1227272" y="1893571"/>
            <a:ext cx="2526628" cy="2278041"/>
            <a:chOff x="920204" y="1521455"/>
            <a:chExt cx="2527408" cy="2278744"/>
          </a:xfrm>
          <a:solidFill>
            <a:schemeClr val="accent1"/>
          </a:solidFill>
        </p:grpSpPr>
        <p:sp>
          <p:nvSpPr>
            <p:cNvPr id="16" name="Freeform 5"/>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Box 3"/>
            <p:cNvSpPr txBox="1"/>
            <p:nvPr/>
          </p:nvSpPr>
          <p:spPr>
            <a:xfrm>
              <a:off x="1426859" y="2286030"/>
              <a:ext cx="151409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Spatial Computing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8" name="组合 17"/>
          <p:cNvGrpSpPr/>
          <p:nvPr/>
        </p:nvGrpSpPr>
        <p:grpSpPr>
          <a:xfrm>
            <a:off x="9090336" y="1893572"/>
            <a:ext cx="2526628" cy="2278041"/>
            <a:chOff x="8785696" y="1521455"/>
            <a:chExt cx="2527408" cy="2278744"/>
          </a:xfrm>
          <a:solidFill>
            <a:schemeClr val="bg1">
              <a:alpha val="37000"/>
            </a:schemeClr>
          </a:solidFill>
        </p:grpSpPr>
        <p:sp>
          <p:nvSpPr>
            <p:cNvPr id="19" name="Freeform 5"/>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Box 3"/>
            <p:cNvSpPr txBox="1"/>
            <p:nvPr/>
          </p:nvSpPr>
          <p:spPr>
            <a:xfrm>
              <a:off x="9375296" y="2327752"/>
              <a:ext cx="1348209" cy="615743"/>
            </a:xfrm>
            <a:prstGeom prst="rect">
              <a:avLst/>
            </a:prstGeom>
            <a:no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Haptic Feedback</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1" name="组合 20"/>
          <p:cNvGrpSpPr/>
          <p:nvPr/>
        </p:nvGrpSpPr>
        <p:grpSpPr>
          <a:xfrm>
            <a:off x="3848294" y="1893571"/>
            <a:ext cx="2526628" cy="2278041"/>
            <a:chOff x="3542035" y="1521455"/>
            <a:chExt cx="2527408" cy="2278744"/>
          </a:xfrm>
          <a:solidFill>
            <a:schemeClr val="bg1">
              <a:alpha val="37000"/>
            </a:schemeClr>
          </a:solidFill>
        </p:grpSpPr>
        <p:sp>
          <p:nvSpPr>
            <p:cNvPr id="22" name="Freeform 5"/>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Box 3"/>
            <p:cNvSpPr txBox="1"/>
            <p:nvPr/>
          </p:nvSpPr>
          <p:spPr>
            <a:xfrm>
              <a:off x="4064600" y="2327754"/>
              <a:ext cx="1482279" cy="615743"/>
            </a:xfrm>
            <a:prstGeom prst="rect">
              <a:avLst/>
            </a:prstGeom>
            <a:no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Immersive Commerce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6469317" y="1893573"/>
            <a:ext cx="2617097" cy="2278041"/>
            <a:chOff x="6163866" y="1521455"/>
            <a:chExt cx="2527408" cy="2278744"/>
          </a:xfrm>
          <a:solidFill>
            <a:schemeClr val="accent1"/>
          </a:solidFill>
        </p:grpSpPr>
        <p:sp>
          <p:nvSpPr>
            <p:cNvPr id="25" name="Freeform 5"/>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Box 3"/>
            <p:cNvSpPr txBox="1"/>
            <p:nvPr/>
          </p:nvSpPr>
          <p:spPr>
            <a:xfrm>
              <a:off x="6650465" y="2286028"/>
              <a:ext cx="151173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Emotion Recognition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7" name="Freeform 5"/>
          <p:cNvSpPr/>
          <p:nvPr/>
        </p:nvSpPr>
        <p:spPr bwMode="auto">
          <a:xfrm>
            <a:off x="1333973"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Freeform 5"/>
          <p:cNvSpPr/>
          <p:nvPr/>
        </p:nvSpPr>
        <p:spPr bwMode="auto">
          <a:xfrm>
            <a:off x="3954996"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Freeform 5"/>
          <p:cNvSpPr/>
          <p:nvPr/>
        </p:nvSpPr>
        <p:spPr bwMode="auto">
          <a:xfrm>
            <a:off x="6576016" y="1989777"/>
            <a:ext cx="2407619"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Freeform 5"/>
          <p:cNvSpPr/>
          <p:nvPr/>
        </p:nvSpPr>
        <p:spPr bwMode="auto">
          <a:xfrm>
            <a:off x="9197038"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1" name="组合 30"/>
          <p:cNvGrpSpPr/>
          <p:nvPr/>
        </p:nvGrpSpPr>
        <p:grpSpPr>
          <a:xfrm>
            <a:off x="3353029" y="2948140"/>
            <a:ext cx="873846" cy="168903"/>
            <a:chOff x="3005398" y="2593891"/>
            <a:chExt cx="817496" cy="158010"/>
          </a:xfrm>
        </p:grpSpPr>
        <p:grpSp>
          <p:nvGrpSpPr>
            <p:cNvPr id="32" name="组合 31"/>
            <p:cNvGrpSpPr/>
            <p:nvPr/>
          </p:nvGrpSpPr>
          <p:grpSpPr>
            <a:xfrm rot="5400000">
              <a:off x="3005399" y="2593890"/>
              <a:ext cx="158010" cy="158012"/>
              <a:chOff x="4486616" y="3001075"/>
              <a:chExt cx="274695" cy="274699"/>
            </a:xfrm>
          </p:grpSpPr>
          <p:sp>
            <p:nvSpPr>
              <p:cNvPr id="41" name="椭圆 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椭圆 41"/>
              <p:cNvSpPr/>
              <p:nvPr/>
            </p:nvSpPr>
            <p:spPr>
              <a:xfrm rot="16200000">
                <a:off x="4511585" y="3026055"/>
                <a:ext cx="224753" cy="224751"/>
              </a:xfrm>
              <a:prstGeom prst="ellipse">
                <a:avLst/>
              </a:prstGeom>
              <a:solidFill>
                <a:srgbClr val="EAEAEC"/>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 name="组合 32"/>
            <p:cNvGrpSpPr/>
            <p:nvPr/>
          </p:nvGrpSpPr>
          <p:grpSpPr>
            <a:xfrm rot="5400000">
              <a:off x="3664883" y="2593890"/>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椭圆 39"/>
              <p:cNvSpPr/>
              <p:nvPr/>
            </p:nvSpPr>
            <p:spPr>
              <a:xfrm rot="16200000">
                <a:off x="4511585" y="3026055"/>
                <a:ext cx="224753" cy="224751"/>
              </a:xfrm>
              <a:prstGeom prst="ellipse">
                <a:avLst/>
              </a:prstGeom>
              <a:solidFill>
                <a:srgbClr val="F0F0F2"/>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rot="16200000">
              <a:off x="3384091" y="2354714"/>
              <a:ext cx="67821" cy="636364"/>
              <a:chOff x="1235365" y="2098390"/>
              <a:chExt cx="67821" cy="384317"/>
            </a:xfrm>
          </p:grpSpPr>
          <p:sp>
            <p:nvSpPr>
              <p:cNvPr id="35" name="圆角矩形 34"/>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圆角矩形 35"/>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3" name="组合 42"/>
          <p:cNvGrpSpPr/>
          <p:nvPr/>
        </p:nvGrpSpPr>
        <p:grpSpPr>
          <a:xfrm>
            <a:off x="5980325" y="2948140"/>
            <a:ext cx="873846" cy="168903"/>
            <a:chOff x="3005398" y="2593891"/>
            <a:chExt cx="817496" cy="158010"/>
          </a:xfrm>
        </p:grpSpPr>
        <p:grpSp>
          <p:nvGrpSpPr>
            <p:cNvPr id="44" name="组合 43"/>
            <p:cNvGrpSpPr/>
            <p:nvPr/>
          </p:nvGrpSpPr>
          <p:grpSpPr>
            <a:xfrm rot="5400000">
              <a:off x="3005399" y="2593890"/>
              <a:ext cx="158010" cy="158012"/>
              <a:chOff x="4486616" y="3001075"/>
              <a:chExt cx="274695" cy="274699"/>
            </a:xfrm>
          </p:grpSpPr>
          <p:sp>
            <p:nvSpPr>
              <p:cNvPr id="51" name="椭圆 50"/>
              <p:cNvSpPr/>
              <p:nvPr/>
            </p:nvSpPr>
            <p:spPr>
              <a:xfrm rot="16200000">
                <a:off x="4486614" y="3001077"/>
                <a:ext cx="274699" cy="274695"/>
              </a:xfrm>
              <a:prstGeom prst="ellipse">
                <a:avLst/>
              </a:prstGeom>
              <a:solidFill>
                <a:srgbClr val="EDEDED"/>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椭圆 51"/>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rot="5400000">
              <a:off x="3664883" y="2593890"/>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椭圆 49"/>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6" name="组合 45"/>
            <p:cNvGrpSpPr/>
            <p:nvPr/>
          </p:nvGrpSpPr>
          <p:grpSpPr>
            <a:xfrm rot="16200000">
              <a:off x="3384091" y="2354714"/>
              <a:ext cx="67821" cy="636364"/>
              <a:chOff x="1235365" y="2098390"/>
              <a:chExt cx="67821" cy="384317"/>
            </a:xfrm>
          </p:grpSpPr>
          <p:sp>
            <p:nvSpPr>
              <p:cNvPr id="47" name="圆角矩形 4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圆角矩形 47"/>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53" name="组合 52"/>
          <p:cNvGrpSpPr/>
          <p:nvPr/>
        </p:nvGrpSpPr>
        <p:grpSpPr>
          <a:xfrm>
            <a:off x="8593689" y="2948140"/>
            <a:ext cx="873846" cy="168903"/>
            <a:chOff x="3005398" y="2593891"/>
            <a:chExt cx="817496" cy="158010"/>
          </a:xfrm>
        </p:grpSpPr>
        <p:grpSp>
          <p:nvGrpSpPr>
            <p:cNvPr id="54" name="组合 53"/>
            <p:cNvGrpSpPr/>
            <p:nvPr/>
          </p:nvGrpSpPr>
          <p:grpSpPr>
            <a:xfrm rot="5400000">
              <a:off x="3005399" y="2593890"/>
              <a:ext cx="158010" cy="158012"/>
              <a:chOff x="4486616" y="3001075"/>
              <a:chExt cx="274695" cy="274699"/>
            </a:xfrm>
          </p:grpSpPr>
          <p:sp>
            <p:nvSpPr>
              <p:cNvPr id="61" name="椭圆 6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椭圆 61"/>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5" name="组合 54"/>
            <p:cNvGrpSpPr/>
            <p:nvPr/>
          </p:nvGrpSpPr>
          <p:grpSpPr>
            <a:xfrm rot="5400000">
              <a:off x="3664883" y="2593890"/>
              <a:ext cx="158010" cy="158012"/>
              <a:chOff x="4486616" y="3001075"/>
              <a:chExt cx="274695" cy="274699"/>
            </a:xfrm>
          </p:grpSpPr>
          <p:sp>
            <p:nvSpPr>
              <p:cNvPr id="59" name="椭圆 5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椭圆 59"/>
              <p:cNvSpPr/>
              <p:nvPr/>
            </p:nvSpPr>
            <p:spPr>
              <a:xfrm rot="16200000">
                <a:off x="4511585" y="3026055"/>
                <a:ext cx="224753" cy="224751"/>
              </a:xfrm>
              <a:prstGeom prst="ellipse">
                <a:avLst/>
              </a:prstGeom>
              <a:solidFill>
                <a:srgbClr val="F1F1F3"/>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rot="16200000">
              <a:off x="3384091" y="2354714"/>
              <a:ext cx="67821" cy="636364"/>
              <a:chOff x="1235365" y="2098390"/>
              <a:chExt cx="67821" cy="384317"/>
            </a:xfrm>
          </p:grpSpPr>
          <p:sp>
            <p:nvSpPr>
              <p:cNvPr id="57" name="圆角矩形 5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圆角矩形 57"/>
              <p:cNvSpPr/>
              <p:nvPr/>
            </p:nvSpPr>
            <p:spPr>
              <a:xfrm rot="10800000">
                <a:off x="1235365" y="2098390"/>
                <a:ext cx="28800" cy="384316"/>
              </a:xfrm>
              <a:prstGeom prst="roundRect">
                <a:avLst>
                  <a:gd name="adj" fmla="val 50000"/>
                </a:avLst>
              </a:prstGeom>
              <a:solidFill>
                <a:srgbClr val="EEEEEE"/>
              </a:soli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 name="Rectangle 1">
            <a:extLst>
              <a:ext uri="{FF2B5EF4-FFF2-40B4-BE49-F238E27FC236}">
                <a16:creationId xmlns:a16="http://schemas.microsoft.com/office/drawing/2014/main" id="{19EA1ABF-D737-2B0B-902A-981403CB455F}"/>
              </a:ext>
            </a:extLst>
          </p:cNvPr>
          <p:cNvSpPr/>
          <p:nvPr/>
        </p:nvSpPr>
        <p:spPr>
          <a:xfrm>
            <a:off x="0" y="314325"/>
            <a:ext cx="4370698" cy="668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2</a:t>
            </a:r>
            <a:endParaRPr lang="en-I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19190E-AF33-C861-0997-92B0773B1D79}"/>
              </a:ext>
            </a:extLst>
          </p:cNvPr>
          <p:cNvSpPr/>
          <p:nvPr/>
        </p:nvSpPr>
        <p:spPr>
          <a:xfrm>
            <a:off x="0" y="295275"/>
            <a:ext cx="4490113" cy="695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AR/VR Fields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E0755DE-0AFC-C8BF-3882-7978C332EDEE}"/>
              </a:ext>
            </a:extLst>
          </p:cNvPr>
          <p:cNvGraphicFramePr>
            <a:graphicFrameLocks noGrp="1"/>
          </p:cNvGraphicFramePr>
          <p:nvPr>
            <p:extLst>
              <p:ext uri="{D42A27DB-BD31-4B8C-83A1-F6EECF244321}">
                <p14:modId xmlns:p14="http://schemas.microsoft.com/office/powerpoint/2010/main" val="4057703148"/>
              </p:ext>
            </p:extLst>
          </p:nvPr>
        </p:nvGraphicFramePr>
        <p:xfrm>
          <a:off x="471487" y="1171336"/>
          <a:ext cx="11249025" cy="5391389"/>
        </p:xfrm>
        <a:graphic>
          <a:graphicData uri="http://schemas.openxmlformats.org/drawingml/2006/table">
            <a:tbl>
              <a:tblPr firstRow="1" firstCol="1" bandRow="1"/>
              <a:tblGrid>
                <a:gridCol w="1924051">
                  <a:extLst>
                    <a:ext uri="{9D8B030D-6E8A-4147-A177-3AD203B41FA5}">
                      <a16:colId xmlns:a16="http://schemas.microsoft.com/office/drawing/2014/main" val="3102171568"/>
                    </a:ext>
                  </a:extLst>
                </a:gridCol>
                <a:gridCol w="9324974">
                  <a:extLst>
                    <a:ext uri="{9D8B030D-6E8A-4147-A177-3AD203B41FA5}">
                      <a16:colId xmlns:a16="http://schemas.microsoft.com/office/drawing/2014/main" val="2043792913"/>
                    </a:ext>
                  </a:extLst>
                </a:gridCol>
              </a:tblGrid>
              <a:tr h="5718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Fields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 Benefits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6277428"/>
                  </a:ext>
                </a:extLst>
              </a:tr>
              <a:tr h="75086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Healthcare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Training, diagnostics, surgery, and fitness. Foster a deeper understanding of complex concepts, ignite student curiosity, and promote collaborative learning.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33778404"/>
                  </a:ext>
                </a:extLst>
              </a:tr>
              <a:tr h="596199">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Gaming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Immersive Interaction, smell, touch, physics, movements.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51690939"/>
                  </a:ext>
                </a:extLst>
              </a:tr>
              <a:tr h="61398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Automotive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 production, sales and marketing</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24261958"/>
                  </a:ext>
                </a:extLst>
              </a:tr>
              <a:tr h="590070">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Engineering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Architecture, Engineering and Construction. Enhance comprehension of intricate processes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24798"/>
                  </a:ext>
                </a:extLst>
              </a:tr>
              <a:tr h="739416">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Military</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Equipment training, flight training, weapons training etc. Revolutionize the way armed forces personnel access information, plan mission strategy, and conduct critical operations.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576346414"/>
                  </a:ext>
                </a:extLst>
              </a:tr>
              <a:tr h="6402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Manufacturing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Modernize and streamline processes, eliminate costly errors and reduce downtime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8184119"/>
                  </a:ext>
                </a:extLst>
              </a:tr>
              <a:tr h="888764">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Entertainment</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Enhance product visualization and the customer experience.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50855910"/>
                  </a:ext>
                </a:extLst>
              </a:tr>
            </a:tbl>
          </a:graphicData>
        </a:graphic>
      </p:graphicFrame>
    </p:spTree>
    <p:extLst>
      <p:ext uri="{BB962C8B-B14F-4D97-AF65-F5344CB8AC3E}">
        <p14:creationId xmlns:p14="http://schemas.microsoft.com/office/powerpoint/2010/main" val="3856577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主题">
  <a:themeElements>
    <a:clrScheme name="自定义 1040">
      <a:dk1>
        <a:sysClr val="windowText" lastClr="000000"/>
      </a:dk1>
      <a:lt1>
        <a:sysClr val="window" lastClr="FFFFFF"/>
      </a:lt1>
      <a:dk2>
        <a:srgbClr val="44546A"/>
      </a:dk2>
      <a:lt2>
        <a:srgbClr val="E7E6E6"/>
      </a:lt2>
      <a:accent1>
        <a:srgbClr val="02FDFF"/>
      </a:accent1>
      <a:accent2>
        <a:srgbClr val="3EBCE0"/>
      </a:accent2>
      <a:accent3>
        <a:srgbClr val="02FDFF"/>
      </a:accent3>
      <a:accent4>
        <a:srgbClr val="3EBCE0"/>
      </a:accent4>
      <a:accent5>
        <a:srgbClr val="02FDFF"/>
      </a:accent5>
      <a:accent6>
        <a:srgbClr val="3EBCE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1378</Words>
  <Application>Microsoft Office PowerPoint</Application>
  <PresentationFormat>Widescreen</PresentationFormat>
  <Paragraphs>185</Paragraphs>
  <Slides>14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微软雅黑</vt:lpstr>
      <vt:lpstr>Arial</vt:lpstr>
      <vt:lpstr>Arial Unicode MS</vt:lpstr>
      <vt:lpstr>Calibri</vt:lpstr>
      <vt:lpstr>Glegoo</vt:lpstr>
      <vt:lpstr>Lato Light</vt:lpstr>
      <vt:lpstr>Mission Gothic Regular</vt:lpstr>
      <vt:lpstr>Open Sans</vt:lpstr>
      <vt:lpstr>Symbol</vt:lpstr>
      <vt:lpstr>Times New Roman</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minz</dc:creator>
  <cp:lastModifiedBy>ashish minz</cp:lastModifiedBy>
  <cp:revision>15</cp:revision>
  <dcterms:created xsi:type="dcterms:W3CDTF">2024-05-03T09:02:30Z</dcterms:created>
  <dcterms:modified xsi:type="dcterms:W3CDTF">2024-05-03T15:09:51Z</dcterms:modified>
</cp:coreProperties>
</file>